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1" r:id="rId3"/>
    <p:sldId id="262" r:id="rId4"/>
    <p:sldId id="260" r:id="rId5"/>
    <p:sldId id="259" r:id="rId6"/>
    <p:sldId id="263" r:id="rId7"/>
    <p:sldId id="264" r:id="rId8"/>
    <p:sldId id="266" r:id="rId9"/>
    <p:sldId id="267" r:id="rId10"/>
    <p:sldId id="268" r:id="rId11"/>
    <p:sldId id="265" r:id="rId12"/>
    <p:sldId id="269" r:id="rId13"/>
    <p:sldId id="270" r:id="rId14"/>
    <p:sldId id="271" r:id="rId15"/>
    <p:sldId id="272" r:id="rId16"/>
    <p:sldId id="273" r:id="rId17"/>
    <p:sldId id="276" r:id="rId18"/>
    <p:sldId id="277" r:id="rId19"/>
    <p:sldId id="274" r:id="rId20"/>
    <p:sldId id="275" r:id="rId21"/>
    <p:sldId id="278" r:id="rId22"/>
    <p:sldId id="279" r:id="rId23"/>
    <p:sldId id="280" r:id="rId24"/>
    <p:sldId id="281" r:id="rId25"/>
    <p:sldId id="282" r:id="rId26"/>
    <p:sldId id="283" r:id="rId27"/>
    <p:sldId id="284" r:id="rId28"/>
    <p:sldId id="285" r:id="rId29"/>
    <p:sldId id="286" r:id="rId30"/>
    <p:sldId id="288"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80" autoAdjust="0"/>
    <p:restoredTop sz="94660"/>
  </p:normalViewPr>
  <p:slideViewPr>
    <p:cSldViewPr snapToGrid="0">
      <p:cViewPr varScale="1">
        <p:scale>
          <a:sx n="94" d="100"/>
          <a:sy n="94" d="100"/>
        </p:scale>
        <p:origin x="-72" y="-163"/>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AE4F8-FD6C-4779-9697-BA4B82D30DE1}" type="datetimeFigureOut">
              <a:rPr lang="en-IN" smtClean="0"/>
              <a:pPr/>
              <a:t>26-11-2019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99810-21DB-4F1D-8733-1F401440DA5D}" type="slidenum">
              <a:rPr lang="en-IN" smtClean="0"/>
              <a:pPr/>
              <a:t>‹#›</a:t>
            </a:fld>
            <a:endParaRPr lang="en-IN"/>
          </a:p>
        </p:txBody>
      </p:sp>
    </p:spTree>
    <p:extLst>
      <p:ext uri="{BB962C8B-B14F-4D97-AF65-F5344CB8AC3E}">
        <p14:creationId xmlns:p14="http://schemas.microsoft.com/office/powerpoint/2010/main" xmlns="" val="90257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70000"/>
              </a:lnSpc>
              <a:spcBef>
                <a:spcPct val="0"/>
              </a:spcBef>
            </a:pPr>
            <a:r>
              <a:rPr lang="en-US" altLang="en-US" dirty="0"/>
              <a:t>5000 BC - The history of wind energy is certainly long, beginning thousands of years ago. It is estimated that as early as 5000 B.C. sail boats were in use on the Nile as boatmen realized the power of the wind.</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500-900 AD - The first windmills were developed in Persia for pumping water and grinding grain.</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About 1300 - The first horizontal-axis windmills appeared in Western Europe.</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1850s - Daniel </a:t>
            </a:r>
            <a:r>
              <a:rPr lang="en-US" altLang="en-US" dirty="0" err="1"/>
              <a:t>Halladay</a:t>
            </a:r>
            <a:r>
              <a:rPr lang="en-US" altLang="en-US" dirty="0"/>
              <a:t> and John Burnham worked to build and sell the </a:t>
            </a:r>
            <a:r>
              <a:rPr lang="en-US" altLang="en-US" dirty="0" err="1"/>
              <a:t>Halladay</a:t>
            </a:r>
            <a:r>
              <a:rPr lang="en-US" altLang="en-US" dirty="0"/>
              <a:t> Windmill, which was designed for the American West.  It had an open tower design and thin wooden blades.  They also started the U.S. Wind Engine Company.</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Late 1880s - Thomas O. Perry conducted over 5,000 wind experiments trying to build a better windmill. He invented the mathematical windmill, which used gears to reduce the rotational speed of the blades. This design had greater lifting power, smoother pumping action, and could operate in lighter winds. Perry started the </a:t>
            </a:r>
            <a:r>
              <a:rPr lang="en-US" altLang="en-US" dirty="0" err="1"/>
              <a:t>Aermotor</a:t>
            </a:r>
            <a:r>
              <a:rPr lang="en-US" altLang="en-US" dirty="0"/>
              <a:t> Company with </a:t>
            </a:r>
            <a:r>
              <a:rPr lang="en-US" altLang="en-US" dirty="0" err="1"/>
              <a:t>LaVerne</a:t>
            </a:r>
            <a:r>
              <a:rPr lang="en-US" altLang="en-US" dirty="0"/>
              <a:t> Noyes.</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The development of steel blades made windmills more efficient. Six million windmills sprang up across America as settlers moved west.  Homesteaders purchased windmills from catalogs, traveling salesman, or they built their own. Mills were used to pump water, shell corn, saw wood, and mill grain.</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1888 - Charles F. Brush used the first large windmill to generate electricity in Cleveland, Ohio. Windmills that produce electricity started to be called "wind turbines." In later years, General Electric acquired Brush's company, Brush Electric Co.</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1893 - In Chicago, Illinois, the World's Columbian Exposition (aka the Chicago World Fair) highlighted 15 windmill companies who showcased their goods.</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Early 1900s - Windmills in California pumped saltwater to evaporate ponds to produce salt for consumption.</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1941 - On a hilltop in Rutland, Vermont, "Grandpa's Knob" wind turbine supplied power to the local community for several months during World War II.  It had 53-meter blades and was the Smith-Putnam wind turbine.</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1979 - The first wind turbine rated over 1 megawatt began operating. The cost of electricity from wind generation was about 40 cents per kilowatt-hour.</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1985 - Many wind turbines were installed in California in the early 1980s to help meet growing electricity needs and take advantage of government incentives. By 1985, California wind capacity exceeded 1,000 megawatts, enough power to supply 250,000 homes. These wind turbines were inefficient compared to today’s turbines.</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1993 - U.S. </a:t>
            </a:r>
            <a:r>
              <a:rPr lang="en-US" altLang="en-US" dirty="0" err="1"/>
              <a:t>WindPower</a:t>
            </a:r>
            <a:r>
              <a:rPr lang="en-US" altLang="en-US" dirty="0"/>
              <a:t> developed one of the first commercially available variable-speed wind turbines, the 33M-VS. The final prototype tests were completed in 1992. The $20 million project was funded mostly by U.S. </a:t>
            </a:r>
            <a:r>
              <a:rPr lang="en-US" altLang="en-US" dirty="0" err="1"/>
              <a:t>Windpower</a:t>
            </a:r>
            <a:r>
              <a:rPr lang="en-US" altLang="en-US" dirty="0"/>
              <a:t>, but also involved Electric Power Research Institute (EPRI), Pacific Gas &amp; Electric, and Niagara Mohawk Power Company.</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2004 - Electricity from wind generation cost 3 - 4.5 cents per kilowatt-hour.</a:t>
            </a:r>
          </a:p>
          <a:p>
            <a:pPr eaLnBrk="1" hangingPunct="1">
              <a:lnSpc>
                <a:spcPct val="70000"/>
              </a:lnSpc>
              <a:spcBef>
                <a:spcPct val="0"/>
              </a:spcBef>
            </a:pPr>
            <a:endParaRPr lang="en-US" altLang="en-US" dirty="0"/>
          </a:p>
          <a:p>
            <a:pPr eaLnBrk="1" hangingPunct="1">
              <a:lnSpc>
                <a:spcPct val="70000"/>
              </a:lnSpc>
              <a:spcBef>
                <a:spcPct val="0"/>
              </a:spcBef>
            </a:pPr>
            <a:r>
              <a:rPr lang="en-US" altLang="en-US" dirty="0"/>
              <a:t>2011 - Wind power provided 12.8  percent of the renewable energy consumed in the U.S. In the U.S., wind power produced enough electricity on average to power the equivalent of over 10 million homes. </a:t>
            </a:r>
            <a:endParaRPr lang="en-US" altLang="en-US" sz="1100" dirty="0"/>
          </a:p>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4</a:t>
            </a:fld>
            <a:endParaRPr lang="en-US"/>
          </a:p>
        </p:txBody>
      </p:sp>
    </p:spTree>
    <p:extLst>
      <p:ext uri="{BB962C8B-B14F-4D97-AF65-F5344CB8AC3E}">
        <p14:creationId xmlns:p14="http://schemas.microsoft.com/office/powerpoint/2010/main" xmlns="" val="418533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411092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1532436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1018741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4" name="Rectangle 13"/>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 name="Title 1"/>
          <p:cNvSpPr>
            <a:spLocks noGrp="1"/>
          </p:cNvSpPr>
          <p:nvPr>
            <p:ph type="title"/>
          </p:nvPr>
        </p:nvSpPr>
        <p:spPr>
          <a:xfrm>
            <a:off x="838200" y="365125"/>
            <a:ext cx="10541000" cy="876653"/>
          </a:xfr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368601"/>
            <a:ext cx="10541000" cy="4808362"/>
          </a:xfrm>
        </p:spPr>
        <p:txBody>
          <a:bodyPr/>
          <a:lstStyle>
            <a:lvl1pPr marL="457200" indent="-457200">
              <a:buClr>
                <a:srgbClr val="00B0F0"/>
              </a:buClr>
              <a:buFont typeface="Arial" panose="020B0604020202020204" pitchFamily="34" charset="0"/>
              <a:buChar char="•"/>
              <a:defRPr b="0">
                <a:solidFill>
                  <a:schemeClr val="tx1"/>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9" name="Rectangle 8"/>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4"/>
          <p:cNvSpPr/>
          <p:nvPr/>
        </p:nvSpPr>
        <p:spPr>
          <a:xfrm rot="19717887">
            <a:off x="-69073" y="563933"/>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775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4066145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62068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205358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371309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3227299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299326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326483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DBB379-F0BA-4E94-A0C1-15C1B4338A2C}" type="datetimeFigureOut">
              <a:rPr lang="en-IN" smtClean="0"/>
              <a:pPr/>
              <a:t>26-11-2019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92092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BB379-F0BA-4E94-A0C1-15C1B4338A2C}" type="datetimeFigureOut">
              <a:rPr lang="en-IN" smtClean="0"/>
              <a:pPr/>
              <a:t>26-11-2019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DBCCC-CD80-4680-8BAA-A48195D85427}" type="slidenum">
              <a:rPr lang="en-IN" smtClean="0"/>
              <a:pPr/>
              <a:t>‹#›</a:t>
            </a:fld>
            <a:endParaRPr lang="en-IN"/>
          </a:p>
        </p:txBody>
      </p:sp>
    </p:spTree>
    <p:extLst>
      <p:ext uri="{BB962C8B-B14F-4D97-AF65-F5344CB8AC3E}">
        <p14:creationId xmlns:p14="http://schemas.microsoft.com/office/powerpoint/2010/main" xmlns="" val="13130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450" y="215914"/>
            <a:ext cx="11577099" cy="2387600"/>
          </a:xfrm>
        </p:spPr>
        <p:txBody>
          <a:bodyPr>
            <a:normAutofit fontScale="90000"/>
          </a:bodyPr>
          <a:lstStyle/>
          <a:p>
            <a:r>
              <a:rPr lang="en-IN" dirty="0" smtClean="0"/>
              <a:t>Wind Energy </a:t>
            </a:r>
            <a:r>
              <a:rPr lang="en-IN" dirty="0"/>
              <a:t>C</a:t>
            </a:r>
            <a:r>
              <a:rPr lang="en-IN" dirty="0" smtClean="0"/>
              <a:t>onversion Systems</a:t>
            </a:r>
            <a:br>
              <a:rPr lang="en-IN" dirty="0" smtClean="0"/>
            </a:br>
            <a:endParaRPr lang="en-IN" dirty="0"/>
          </a:p>
        </p:txBody>
      </p:sp>
      <p:sp>
        <p:nvSpPr>
          <p:cNvPr id="3" name="Subtitle 2"/>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xmlns="" val="1338069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540" y="78878"/>
            <a:ext cx="10515600" cy="1002499"/>
          </a:xfrm>
        </p:spPr>
        <p:txBody>
          <a:bodyPr>
            <a:normAutofit fontScale="90000"/>
          </a:bodyPr>
          <a:lstStyle/>
          <a:p>
            <a:r>
              <a:rPr lang="en-US" b="1" dirty="0"/>
              <a:t>December 14, 2009 (Wall Street Journal)</a:t>
            </a:r>
            <a:endParaRPr lang="en-IN" b="1" dirty="0"/>
          </a:p>
        </p:txBody>
      </p:sp>
      <p:sp>
        <p:nvSpPr>
          <p:cNvPr id="3" name="Content Placeholder 2"/>
          <p:cNvSpPr>
            <a:spLocks noGrp="1"/>
          </p:cNvSpPr>
          <p:nvPr>
            <p:ph idx="1"/>
          </p:nvPr>
        </p:nvSpPr>
        <p:spPr>
          <a:xfrm>
            <a:off x="469127" y="1825625"/>
            <a:ext cx="11274950" cy="4351338"/>
          </a:xfrm>
        </p:spPr>
        <p:txBody>
          <a:bodyPr>
            <a:normAutofit lnSpcReduction="10000"/>
          </a:bodyPr>
          <a:lstStyle/>
          <a:p>
            <a:pPr marL="0" indent="0">
              <a:buFont typeface="Wingdings" pitchFamily="2" charset="2"/>
              <a:buNone/>
            </a:pPr>
            <a:r>
              <a:rPr lang="en-US" b="1" dirty="0"/>
              <a:t>DOE Outpaces Venture in Cleantech Investments</a:t>
            </a:r>
          </a:p>
          <a:p>
            <a:pPr marL="0" indent="0">
              <a:buFont typeface="Wingdings" pitchFamily="2" charset="2"/>
              <a:buNone/>
            </a:pPr>
            <a:endParaRPr lang="en-US" b="1" dirty="0"/>
          </a:p>
          <a:p>
            <a:pPr marL="0" indent="0" algn="just">
              <a:lnSpc>
                <a:spcPct val="100000"/>
              </a:lnSpc>
              <a:buFont typeface="Wingdings" pitchFamily="2" charset="2"/>
              <a:buNone/>
            </a:pPr>
            <a:r>
              <a:rPr lang="en-US" dirty="0"/>
              <a:t>     The federal government through DOE, has taken a large role in the shaping of the clean energy sector. DOE plans to either lend or grant more than </a:t>
            </a:r>
            <a:r>
              <a:rPr lang="en-US" dirty="0" smtClean="0"/>
              <a:t>$ 40 </a:t>
            </a:r>
            <a:r>
              <a:rPr lang="en-US" dirty="0"/>
              <a:t>billion to companies working on clean technology and, to that end, in the first nine months of 2009, the agency has allocated $ 13 billion to business developing everything  from electric vehicle  and the batteries that power them, to wind turbines and solar panels. In comparison, venture capital firms have invested $ 2.68 million in clean energy technology in the same period of time.</a:t>
            </a:r>
          </a:p>
          <a:p>
            <a:endParaRPr lang="en-IN" dirty="0"/>
          </a:p>
        </p:txBody>
      </p:sp>
    </p:spTree>
    <p:extLst>
      <p:ext uri="{BB962C8B-B14F-4D97-AF65-F5344CB8AC3E}">
        <p14:creationId xmlns:p14="http://schemas.microsoft.com/office/powerpoint/2010/main" xmlns="" val="3588477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1033"/>
          </a:xfrm>
        </p:spPr>
        <p:txBody>
          <a:bodyPr>
            <a:normAutofit fontScale="90000"/>
          </a:bodyPr>
          <a:lstStyle/>
          <a:p>
            <a:r>
              <a:rPr lang="en-US" b="1" dirty="0" smtClean="0"/>
              <a:t>Top Wind Power Producing States, 2016</a:t>
            </a:r>
            <a:endParaRPr lang="en-IN" b="1" dirty="0"/>
          </a:p>
        </p:txBody>
      </p:sp>
      <p:pic>
        <p:nvPicPr>
          <p:cNvPr id="4" name="Content Placeholder 3"/>
          <p:cNvPicPr>
            <a:picLocks noGrp="1" noChangeAspect="1"/>
          </p:cNvPicPr>
          <p:nvPr>
            <p:ph idx="1"/>
          </p:nvPr>
        </p:nvPicPr>
        <p:blipFill>
          <a:blip r:embed="rId2"/>
          <a:stretch>
            <a:fillRect/>
          </a:stretch>
        </p:blipFill>
        <p:spPr>
          <a:xfrm>
            <a:off x="708372" y="737909"/>
            <a:ext cx="10288281" cy="5590129"/>
          </a:xfrm>
          <a:prstGeom prst="rect">
            <a:avLst/>
          </a:prstGeom>
        </p:spPr>
      </p:pic>
      <p:sp>
        <p:nvSpPr>
          <p:cNvPr id="5" name="TextBox 4"/>
          <p:cNvSpPr txBox="1"/>
          <p:nvPr/>
        </p:nvSpPr>
        <p:spPr>
          <a:xfrm>
            <a:off x="159026" y="6419616"/>
            <a:ext cx="9716494" cy="369332"/>
          </a:xfrm>
          <a:prstGeom prst="rect">
            <a:avLst/>
          </a:prstGeom>
          <a:noFill/>
        </p:spPr>
        <p:txBody>
          <a:bodyPr wrap="square" rtlCol="0">
            <a:spAutoFit/>
          </a:bodyPr>
          <a:lstStyle/>
          <a:p>
            <a:r>
              <a:rPr lang="en-US" altLang="en-US" dirty="0" smtClean="0"/>
              <a:t>Texas leads the country in installed wind capacity with around 25% of current capacity.</a:t>
            </a:r>
            <a:endParaRPr lang="en-IN" dirty="0"/>
          </a:p>
        </p:txBody>
      </p:sp>
    </p:spTree>
    <p:extLst>
      <p:ext uri="{BB962C8B-B14F-4D97-AF65-F5344CB8AC3E}">
        <p14:creationId xmlns:p14="http://schemas.microsoft.com/office/powerpoint/2010/main" xmlns="" val="2102252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67910"/>
          </a:xfrm>
        </p:spPr>
        <p:txBody>
          <a:bodyPr>
            <a:normAutofit fontScale="90000"/>
          </a:bodyPr>
          <a:lstStyle/>
          <a:p>
            <a:r>
              <a:rPr lang="en-IN" dirty="0"/>
              <a:t/>
            </a:r>
            <a:br>
              <a:rPr lang="en-IN" dirty="0"/>
            </a:br>
            <a:r>
              <a:rPr lang="en-IN" dirty="0"/>
              <a:t/>
            </a:r>
            <a:br>
              <a:rPr lang="en-IN" dirty="0"/>
            </a:br>
            <a:r>
              <a:rPr lang="en-IN" b="1" dirty="0"/>
              <a:t>Wind Energy Regions in </a:t>
            </a:r>
            <a:r>
              <a:rPr lang="en-IN" b="1" dirty="0" smtClean="0"/>
              <a:t>India</a:t>
            </a:r>
            <a:br>
              <a:rPr lang="en-IN" b="1" dirty="0" smtClean="0"/>
            </a:br>
            <a:r>
              <a:rPr lang="en-IN" b="1" dirty="0"/>
              <a:t/>
            </a:r>
            <a:br>
              <a:rPr lang="en-IN" b="1" dirty="0"/>
            </a:br>
            <a:endParaRPr lang="en-IN" dirty="0"/>
          </a:p>
        </p:txBody>
      </p:sp>
      <p:sp>
        <p:nvSpPr>
          <p:cNvPr id="3" name="Content Placeholder 2"/>
          <p:cNvSpPr>
            <a:spLocks noGrp="1"/>
          </p:cNvSpPr>
          <p:nvPr>
            <p:ph idx="1"/>
          </p:nvPr>
        </p:nvSpPr>
        <p:spPr>
          <a:xfrm>
            <a:off x="159026" y="475163"/>
            <a:ext cx="12032974" cy="6118529"/>
          </a:xfrm>
        </p:spPr>
        <p:txBody>
          <a:bodyPr/>
          <a:lstStyle/>
          <a:p>
            <a:r>
              <a:rPr lang="en-US" sz="2400" dirty="0" smtClean="0"/>
              <a:t>India </a:t>
            </a:r>
            <a:r>
              <a:rPr lang="en-US" sz="2400" dirty="0"/>
              <a:t>has several on shore and off shore wind energy sites.</a:t>
            </a:r>
          </a:p>
          <a:p>
            <a:r>
              <a:rPr lang="en-US" sz="2400" dirty="0" smtClean="0"/>
              <a:t>India </a:t>
            </a:r>
            <a:r>
              <a:rPr lang="en-US" sz="2400" dirty="0"/>
              <a:t>has a lot of scope in terms of harnessing wind power </a:t>
            </a:r>
            <a:r>
              <a:rPr lang="en-US" sz="2400" dirty="0" smtClean="0"/>
              <a:t>using these </a:t>
            </a:r>
            <a:r>
              <a:rPr lang="en-US" sz="2400" dirty="0"/>
              <a:t>sites.</a:t>
            </a:r>
          </a:p>
          <a:p>
            <a:r>
              <a:rPr lang="en-US" sz="2400" dirty="0" smtClean="0"/>
              <a:t>The </a:t>
            </a:r>
            <a:r>
              <a:rPr lang="en-US" sz="2400" dirty="0"/>
              <a:t>state wise estimated wind power potential in India is </a:t>
            </a:r>
            <a:r>
              <a:rPr lang="en-US" sz="2400" dirty="0" smtClean="0"/>
              <a:t>shown in </a:t>
            </a:r>
            <a:r>
              <a:rPr lang="en-US" sz="2400" dirty="0"/>
              <a:t>table1 (Gross potential is based on assuming 1% of land availability for wind power generation in potential areas.) </a:t>
            </a:r>
          </a:p>
          <a:p>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xmlns="" val="4014624064"/>
              </p:ext>
            </p:extLst>
          </p:nvPr>
        </p:nvGraphicFramePr>
        <p:xfrm>
          <a:off x="1539018" y="2135000"/>
          <a:ext cx="7580506" cy="4719320"/>
        </p:xfrm>
        <a:graphic>
          <a:graphicData uri="http://schemas.openxmlformats.org/drawingml/2006/table">
            <a:tbl>
              <a:tblPr firstRow="1" bandRow="1">
                <a:tableStyleId>{5C22544A-7EE6-4342-B048-85BDC9FD1C3A}</a:tableStyleId>
              </a:tblPr>
              <a:tblGrid>
                <a:gridCol w="639638">
                  <a:extLst>
                    <a:ext uri="{9D8B030D-6E8A-4147-A177-3AD203B41FA5}">
                      <a16:colId xmlns:a16="http://schemas.microsoft.com/office/drawing/2014/main" xmlns="" val="3086129438"/>
                    </a:ext>
                  </a:extLst>
                </a:gridCol>
                <a:gridCol w="2064068">
                  <a:extLst>
                    <a:ext uri="{9D8B030D-6E8A-4147-A177-3AD203B41FA5}">
                      <a16:colId xmlns:a16="http://schemas.microsoft.com/office/drawing/2014/main" xmlns="" val="3337975136"/>
                    </a:ext>
                  </a:extLst>
                </a:gridCol>
                <a:gridCol w="1625600">
                  <a:extLst>
                    <a:ext uri="{9D8B030D-6E8A-4147-A177-3AD203B41FA5}">
                      <a16:colId xmlns:a16="http://schemas.microsoft.com/office/drawing/2014/main" xmlns="" val="3476436668"/>
                    </a:ext>
                  </a:extLst>
                </a:gridCol>
                <a:gridCol w="1625600">
                  <a:extLst>
                    <a:ext uri="{9D8B030D-6E8A-4147-A177-3AD203B41FA5}">
                      <a16:colId xmlns:a16="http://schemas.microsoft.com/office/drawing/2014/main" xmlns="" val="848469044"/>
                    </a:ext>
                  </a:extLst>
                </a:gridCol>
                <a:gridCol w="1625600">
                  <a:extLst>
                    <a:ext uri="{9D8B030D-6E8A-4147-A177-3AD203B41FA5}">
                      <a16:colId xmlns:a16="http://schemas.microsoft.com/office/drawing/2014/main" xmlns="" val="622988383"/>
                    </a:ext>
                  </a:extLst>
                </a:gridCol>
              </a:tblGrid>
              <a:tr h="370840">
                <a:tc>
                  <a:txBody>
                    <a:bodyPr/>
                    <a:lstStyle/>
                    <a:p>
                      <a:pPr algn="ctr"/>
                      <a:r>
                        <a:rPr lang="en-IN" dirty="0" smtClean="0"/>
                        <a:t>Sr. No</a:t>
                      </a:r>
                      <a:endParaRPr lang="en-IN" dirty="0"/>
                    </a:p>
                  </a:txBody>
                  <a:tcPr/>
                </a:tc>
                <a:tc>
                  <a:txBody>
                    <a:bodyPr/>
                    <a:lstStyle/>
                    <a:p>
                      <a:pPr algn="ctr"/>
                      <a:r>
                        <a:rPr lang="en-IN" dirty="0" smtClean="0"/>
                        <a:t>State</a:t>
                      </a:r>
                      <a:endParaRPr lang="en-IN" dirty="0"/>
                    </a:p>
                  </a:txBody>
                  <a:tcPr/>
                </a:tc>
                <a:tc>
                  <a:txBody>
                    <a:bodyPr/>
                    <a:lstStyle/>
                    <a:p>
                      <a:pPr algn="ctr"/>
                      <a:r>
                        <a:rPr lang="en-IN" dirty="0" smtClean="0"/>
                        <a:t>Gross potential (MW)</a:t>
                      </a:r>
                      <a:endParaRPr lang="en-IN" dirty="0"/>
                    </a:p>
                  </a:txBody>
                  <a:tcPr/>
                </a:tc>
                <a:tc>
                  <a:txBody>
                    <a:bodyPr/>
                    <a:lstStyle/>
                    <a:p>
                      <a:pPr algn="ctr"/>
                      <a:r>
                        <a:rPr lang="en-IN" dirty="0" smtClean="0"/>
                        <a:t>Total capacity</a:t>
                      </a:r>
                    </a:p>
                    <a:p>
                      <a:pPr algn="ctr"/>
                      <a:r>
                        <a:rPr lang="en-IN" dirty="0" smtClean="0"/>
                        <a:t>(31/09/2004)</a:t>
                      </a:r>
                      <a:endParaRPr lang="en-IN" dirty="0"/>
                    </a:p>
                  </a:txBody>
                  <a:tcPr/>
                </a:tc>
                <a:tc>
                  <a:txBody>
                    <a:bodyPr/>
                    <a:lstStyle/>
                    <a:p>
                      <a:pPr algn="ctr"/>
                      <a:r>
                        <a:rPr lang="en-IN" dirty="0" smtClean="0"/>
                        <a:t>Technical</a:t>
                      </a:r>
                      <a:r>
                        <a:rPr lang="en-IN" baseline="0" dirty="0" smtClean="0"/>
                        <a:t> Potential(MW)</a:t>
                      </a:r>
                      <a:endParaRPr lang="en-IN" dirty="0"/>
                    </a:p>
                  </a:txBody>
                  <a:tcPr/>
                </a:tc>
                <a:extLst>
                  <a:ext uri="{0D108BD9-81ED-4DB2-BD59-A6C34878D82A}">
                    <a16:rowId xmlns:a16="http://schemas.microsoft.com/office/drawing/2014/main" xmlns="" val="2773819392"/>
                  </a:ext>
                </a:extLst>
              </a:tr>
              <a:tr h="370840">
                <a:tc>
                  <a:txBody>
                    <a:bodyPr/>
                    <a:lstStyle/>
                    <a:p>
                      <a:pPr algn="ctr"/>
                      <a:r>
                        <a:rPr lang="en-IN" dirty="0" smtClean="0"/>
                        <a:t>1</a:t>
                      </a:r>
                      <a:endParaRPr lang="en-IN" dirty="0"/>
                    </a:p>
                  </a:txBody>
                  <a:tcPr/>
                </a:tc>
                <a:tc>
                  <a:txBody>
                    <a:bodyPr/>
                    <a:lstStyle/>
                    <a:p>
                      <a:pPr algn="ctr"/>
                      <a:r>
                        <a:rPr lang="sv-SE" sz="1800" b="0" i="0" u="none" strike="noStrike" kern="1200" baseline="0" dirty="0" smtClean="0">
                          <a:solidFill>
                            <a:schemeClr val="dk1"/>
                          </a:solidFill>
                          <a:latin typeface="+mn-lt"/>
                          <a:ea typeface="+mn-ea"/>
                          <a:cs typeface="+mn-cs"/>
                        </a:rPr>
                        <a:t>Andhra 	Pradesh 	</a:t>
                      </a:r>
                      <a:endParaRPr lang="en-IN" dirty="0"/>
                    </a:p>
                  </a:txBody>
                  <a:tcPr/>
                </a:tc>
                <a:tc>
                  <a:txBody>
                    <a:bodyPr/>
                    <a:lstStyle/>
                    <a:p>
                      <a:pPr algn="ctr"/>
                      <a:r>
                        <a:rPr lang="en-IN" dirty="0" smtClean="0"/>
                        <a:t>8275</a:t>
                      </a:r>
                      <a:endParaRPr lang="en-IN" dirty="0"/>
                    </a:p>
                  </a:txBody>
                  <a:tcPr/>
                </a:tc>
                <a:tc>
                  <a:txBody>
                    <a:bodyPr/>
                    <a:lstStyle/>
                    <a:p>
                      <a:pPr algn="ctr"/>
                      <a:r>
                        <a:rPr lang="en-IN" dirty="0" smtClean="0"/>
                        <a:t>101.3</a:t>
                      </a:r>
                      <a:endParaRPr lang="en-IN" dirty="0"/>
                    </a:p>
                  </a:txBody>
                  <a:tcPr/>
                </a:tc>
                <a:tc>
                  <a:txBody>
                    <a:bodyPr/>
                    <a:lstStyle/>
                    <a:p>
                      <a:pPr algn="ctr"/>
                      <a:r>
                        <a:rPr lang="en-IN" dirty="0" smtClean="0"/>
                        <a:t>   1750 	</a:t>
                      </a:r>
                      <a:endParaRPr lang="en-IN" dirty="0"/>
                    </a:p>
                  </a:txBody>
                  <a:tcPr/>
                </a:tc>
                <a:extLst>
                  <a:ext uri="{0D108BD9-81ED-4DB2-BD59-A6C34878D82A}">
                    <a16:rowId xmlns:a16="http://schemas.microsoft.com/office/drawing/2014/main" xmlns="" val="4083760693"/>
                  </a:ext>
                </a:extLst>
              </a:tr>
              <a:tr h="370840">
                <a:tc>
                  <a:txBody>
                    <a:bodyPr/>
                    <a:lstStyle/>
                    <a:p>
                      <a:pPr algn="ctr"/>
                      <a:r>
                        <a:rPr lang="en-IN" dirty="0" smtClean="0"/>
                        <a:t>2</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Gujarat </a:t>
                      </a:r>
                      <a:endParaRPr lang="en-IN" dirty="0"/>
                    </a:p>
                  </a:txBody>
                  <a:tcPr/>
                </a:tc>
                <a:tc>
                  <a:txBody>
                    <a:bodyPr/>
                    <a:lstStyle/>
                    <a:p>
                      <a:pPr algn="ctr"/>
                      <a:r>
                        <a:rPr lang="en-IN" dirty="0" smtClean="0"/>
                        <a:t>9675</a:t>
                      </a:r>
                      <a:endParaRPr lang="en-IN" dirty="0"/>
                    </a:p>
                  </a:txBody>
                  <a:tcPr/>
                </a:tc>
                <a:tc>
                  <a:txBody>
                    <a:bodyPr/>
                    <a:lstStyle/>
                    <a:p>
                      <a:pPr algn="ctr"/>
                      <a:r>
                        <a:rPr lang="en-IN" dirty="0" smtClean="0"/>
                        <a:t>218.5</a:t>
                      </a:r>
                      <a:endParaRPr lang="en-IN" dirty="0"/>
                    </a:p>
                  </a:txBody>
                  <a:tcPr/>
                </a:tc>
                <a:tc>
                  <a:txBody>
                    <a:bodyPr/>
                    <a:lstStyle/>
                    <a:p>
                      <a:pPr algn="ctr"/>
                      <a:r>
                        <a:rPr lang="en-IN" dirty="0" smtClean="0"/>
                        <a:t>1780</a:t>
                      </a:r>
                      <a:endParaRPr lang="en-IN" dirty="0"/>
                    </a:p>
                  </a:txBody>
                  <a:tcPr/>
                </a:tc>
                <a:extLst>
                  <a:ext uri="{0D108BD9-81ED-4DB2-BD59-A6C34878D82A}">
                    <a16:rowId xmlns:a16="http://schemas.microsoft.com/office/drawing/2014/main" xmlns="" val="1833006910"/>
                  </a:ext>
                </a:extLst>
              </a:tr>
              <a:tr h="370840">
                <a:tc>
                  <a:txBody>
                    <a:bodyPr/>
                    <a:lstStyle/>
                    <a:p>
                      <a:pPr algn="ctr"/>
                      <a:r>
                        <a:rPr lang="en-IN" dirty="0" smtClean="0"/>
                        <a:t>3</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Karnataka </a:t>
                      </a:r>
                      <a:endParaRPr lang="en-IN" dirty="0"/>
                    </a:p>
                  </a:txBody>
                  <a:tcPr/>
                </a:tc>
                <a:tc>
                  <a:txBody>
                    <a:bodyPr/>
                    <a:lstStyle/>
                    <a:p>
                      <a:pPr algn="ctr"/>
                      <a:r>
                        <a:rPr lang="en-IN" dirty="0" smtClean="0"/>
                        <a:t>6620 </a:t>
                      </a:r>
                      <a:endParaRPr lang="en-IN" dirty="0"/>
                    </a:p>
                  </a:txBody>
                  <a:tcPr/>
                </a:tc>
                <a:tc>
                  <a:txBody>
                    <a:bodyPr/>
                    <a:lstStyle/>
                    <a:p>
                      <a:pPr algn="ctr"/>
                      <a:r>
                        <a:rPr lang="en-IN" dirty="0" smtClean="0"/>
                        <a:t>274.2</a:t>
                      </a:r>
                      <a:endParaRPr lang="en-IN" dirty="0"/>
                    </a:p>
                  </a:txBody>
                  <a:tcPr/>
                </a:tc>
                <a:tc>
                  <a:txBody>
                    <a:bodyPr/>
                    <a:lstStyle/>
                    <a:p>
                      <a:pPr algn="ctr"/>
                      <a:r>
                        <a:rPr lang="en-IN" dirty="0" smtClean="0"/>
                        <a:t>1120</a:t>
                      </a:r>
                      <a:endParaRPr lang="en-IN" dirty="0"/>
                    </a:p>
                  </a:txBody>
                  <a:tcPr/>
                </a:tc>
                <a:extLst>
                  <a:ext uri="{0D108BD9-81ED-4DB2-BD59-A6C34878D82A}">
                    <a16:rowId xmlns:a16="http://schemas.microsoft.com/office/drawing/2014/main" xmlns="" val="3503314163"/>
                  </a:ext>
                </a:extLst>
              </a:tr>
              <a:tr h="370840">
                <a:tc>
                  <a:txBody>
                    <a:bodyPr/>
                    <a:lstStyle/>
                    <a:p>
                      <a:pPr algn="ctr"/>
                      <a:r>
                        <a:rPr lang="en-IN" dirty="0" smtClean="0"/>
                        <a:t>4</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Madhya Pradesh</a:t>
                      </a:r>
                      <a:endParaRPr lang="en-IN" dirty="0"/>
                    </a:p>
                  </a:txBody>
                  <a:tcPr/>
                </a:tc>
                <a:tc>
                  <a:txBody>
                    <a:bodyPr/>
                    <a:lstStyle/>
                    <a:p>
                      <a:pPr algn="ctr"/>
                      <a:r>
                        <a:rPr lang="en-IN" dirty="0" smtClean="0"/>
                        <a:t>5500</a:t>
                      </a:r>
                      <a:endParaRPr lang="en-IN" dirty="0"/>
                    </a:p>
                  </a:txBody>
                  <a:tcPr/>
                </a:tc>
                <a:tc>
                  <a:txBody>
                    <a:bodyPr/>
                    <a:lstStyle/>
                    <a:p>
                      <a:pPr algn="ctr"/>
                      <a:r>
                        <a:rPr lang="en-IN" dirty="0" smtClean="0"/>
                        <a:t>26.35</a:t>
                      </a:r>
                      <a:endParaRPr lang="en-IN" dirty="0"/>
                    </a:p>
                  </a:txBody>
                  <a:tcPr/>
                </a:tc>
                <a:tc>
                  <a:txBody>
                    <a:bodyPr/>
                    <a:lstStyle/>
                    <a:p>
                      <a:pPr algn="ctr"/>
                      <a:r>
                        <a:rPr lang="en-IN" dirty="0" smtClean="0"/>
                        <a:t>825</a:t>
                      </a:r>
                      <a:endParaRPr lang="en-IN" dirty="0"/>
                    </a:p>
                  </a:txBody>
                  <a:tcPr/>
                </a:tc>
                <a:extLst>
                  <a:ext uri="{0D108BD9-81ED-4DB2-BD59-A6C34878D82A}">
                    <a16:rowId xmlns:a16="http://schemas.microsoft.com/office/drawing/2014/main" xmlns="" val="3172433742"/>
                  </a:ext>
                </a:extLst>
              </a:tr>
              <a:tr h="370840">
                <a:tc>
                  <a:txBody>
                    <a:bodyPr/>
                    <a:lstStyle/>
                    <a:p>
                      <a:pPr algn="ctr"/>
                      <a:r>
                        <a:rPr lang="en-IN" dirty="0" smtClean="0"/>
                        <a:t>5</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Maharashtra</a:t>
                      </a:r>
                      <a:endParaRPr lang="en-IN" dirty="0"/>
                    </a:p>
                  </a:txBody>
                  <a:tcPr/>
                </a:tc>
                <a:tc>
                  <a:txBody>
                    <a:bodyPr/>
                    <a:lstStyle/>
                    <a:p>
                      <a:pPr algn="ctr"/>
                      <a:r>
                        <a:rPr lang="en-IN" dirty="0" smtClean="0"/>
                        <a:t>3650</a:t>
                      </a:r>
                      <a:endParaRPr lang="en-IN" dirty="0"/>
                    </a:p>
                  </a:txBody>
                  <a:tcPr/>
                </a:tc>
                <a:tc>
                  <a:txBody>
                    <a:bodyPr/>
                    <a:lstStyle/>
                    <a:p>
                      <a:pPr algn="ctr"/>
                      <a:r>
                        <a:rPr lang="en-IN" dirty="0" smtClean="0"/>
                        <a:t>411.15</a:t>
                      </a:r>
                      <a:endParaRPr lang="en-IN" dirty="0"/>
                    </a:p>
                  </a:txBody>
                  <a:tcPr/>
                </a:tc>
                <a:tc>
                  <a:txBody>
                    <a:bodyPr/>
                    <a:lstStyle/>
                    <a:p>
                      <a:pPr algn="ctr"/>
                      <a:r>
                        <a:rPr lang="en-IN" dirty="0" smtClean="0"/>
                        <a:t>3020 </a:t>
                      </a:r>
                      <a:endParaRPr lang="en-IN" dirty="0"/>
                    </a:p>
                  </a:txBody>
                  <a:tcPr/>
                </a:tc>
                <a:extLst>
                  <a:ext uri="{0D108BD9-81ED-4DB2-BD59-A6C34878D82A}">
                    <a16:rowId xmlns:a16="http://schemas.microsoft.com/office/drawing/2014/main" xmlns="" val="260470056"/>
                  </a:ext>
                </a:extLst>
              </a:tr>
              <a:tr h="370840">
                <a:tc>
                  <a:txBody>
                    <a:bodyPr/>
                    <a:lstStyle/>
                    <a:p>
                      <a:pPr algn="ctr"/>
                      <a:r>
                        <a:rPr lang="en-IN" dirty="0" smtClean="0"/>
                        <a:t>6</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Tamilnadu</a:t>
                      </a:r>
                      <a:endParaRPr lang="en-IN" dirty="0"/>
                    </a:p>
                  </a:txBody>
                  <a:tcPr/>
                </a:tc>
                <a:tc>
                  <a:txBody>
                    <a:bodyPr/>
                    <a:lstStyle/>
                    <a:p>
                      <a:pPr algn="ctr"/>
                      <a:r>
                        <a:rPr lang="en-IN" dirty="0" smtClean="0"/>
                        <a:t>3050 </a:t>
                      </a:r>
                      <a:endParaRPr lang="en-IN" dirty="0"/>
                    </a:p>
                  </a:txBody>
                  <a:tcPr/>
                </a:tc>
                <a:tc>
                  <a:txBody>
                    <a:bodyPr/>
                    <a:lstStyle/>
                    <a:p>
                      <a:pPr algn="ctr"/>
                      <a:r>
                        <a:rPr lang="en-IN" dirty="0" smtClean="0"/>
                        <a:t>1683.6</a:t>
                      </a:r>
                      <a:endParaRPr lang="en-IN" dirty="0"/>
                    </a:p>
                  </a:txBody>
                  <a:tcPr/>
                </a:tc>
                <a:tc>
                  <a:txBody>
                    <a:bodyPr/>
                    <a:lstStyle/>
                    <a:p>
                      <a:pPr algn="ctr"/>
                      <a:r>
                        <a:rPr lang="en-IN" dirty="0" smtClean="0"/>
                        <a:t>1750</a:t>
                      </a:r>
                      <a:endParaRPr lang="en-IN" dirty="0"/>
                    </a:p>
                  </a:txBody>
                  <a:tcPr/>
                </a:tc>
                <a:extLst>
                  <a:ext uri="{0D108BD9-81ED-4DB2-BD59-A6C34878D82A}">
                    <a16:rowId xmlns:a16="http://schemas.microsoft.com/office/drawing/2014/main" xmlns="" val="3905742038"/>
                  </a:ext>
                </a:extLst>
              </a:tr>
              <a:tr h="370840">
                <a:tc>
                  <a:txBody>
                    <a:bodyPr/>
                    <a:lstStyle/>
                    <a:p>
                      <a:pPr algn="ctr"/>
                      <a:r>
                        <a:rPr lang="en-IN" dirty="0" smtClean="0"/>
                        <a:t>7</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Rajasthan</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5400</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212.0</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smtClean="0">
                          <a:solidFill>
                            <a:schemeClr val="dk1"/>
                          </a:solidFill>
                          <a:latin typeface="+mn-lt"/>
                          <a:ea typeface="+mn-ea"/>
                          <a:cs typeface="+mn-cs"/>
                        </a:rPr>
                        <a:t>895</a:t>
                      </a:r>
                      <a:endParaRPr lang="en-IN" dirty="0"/>
                    </a:p>
                  </a:txBody>
                  <a:tcPr/>
                </a:tc>
                <a:extLst>
                  <a:ext uri="{0D108BD9-81ED-4DB2-BD59-A6C34878D82A}">
                    <a16:rowId xmlns:a16="http://schemas.microsoft.com/office/drawing/2014/main" xmlns="" val="4148757124"/>
                  </a:ext>
                </a:extLst>
              </a:tr>
              <a:tr h="370840">
                <a:tc>
                  <a:txBody>
                    <a:bodyPr/>
                    <a:lstStyle/>
                    <a:p>
                      <a:pPr algn="ctr"/>
                      <a:r>
                        <a:rPr lang="en-IN" dirty="0" smtClean="0"/>
                        <a:t>8</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West Bengal </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450</a:t>
                      </a:r>
                      <a:endParaRPr lang="en-IN" dirty="0"/>
                    </a:p>
                  </a:txBody>
                  <a:tcPr/>
                </a:tc>
                <a:tc>
                  <a:txBody>
                    <a:bodyPr/>
                    <a:lstStyle/>
                    <a:p>
                      <a:pPr algn="ctr"/>
                      <a:r>
                        <a:rPr lang="en-IN" dirty="0" smtClean="0"/>
                        <a:t>1.1</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450</a:t>
                      </a:r>
                      <a:endParaRPr lang="en-IN" dirty="0"/>
                    </a:p>
                  </a:txBody>
                  <a:tcPr/>
                </a:tc>
                <a:extLst>
                  <a:ext uri="{0D108BD9-81ED-4DB2-BD59-A6C34878D82A}">
                    <a16:rowId xmlns:a16="http://schemas.microsoft.com/office/drawing/2014/main" xmlns="" val="1576390617"/>
                  </a:ext>
                </a:extLst>
              </a:tr>
              <a:tr h="370840">
                <a:tc>
                  <a:txBody>
                    <a:bodyPr/>
                    <a:lstStyle/>
                    <a:p>
                      <a:pPr algn="ctr"/>
                      <a:r>
                        <a:rPr lang="en-IN" dirty="0" smtClean="0"/>
                        <a:t>9</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Kerala </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875</a:t>
                      </a:r>
                      <a:endParaRPr lang="en-IN" dirty="0"/>
                    </a:p>
                  </a:txBody>
                  <a:tcPr/>
                </a:tc>
                <a:tc>
                  <a:txBody>
                    <a:bodyPr/>
                    <a:lstStyle/>
                    <a:p>
                      <a:pPr algn="ctr"/>
                      <a:r>
                        <a:rPr lang="en-IN" dirty="0" smtClean="0"/>
                        <a:t>2</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605</a:t>
                      </a:r>
                      <a:endParaRPr lang="en-IN" dirty="0"/>
                    </a:p>
                  </a:txBody>
                  <a:tcPr/>
                </a:tc>
                <a:extLst>
                  <a:ext uri="{0D108BD9-81ED-4DB2-BD59-A6C34878D82A}">
                    <a16:rowId xmlns:a16="http://schemas.microsoft.com/office/drawing/2014/main" xmlns="" val="590752453"/>
                  </a:ext>
                </a:extLst>
              </a:tr>
              <a:tr h="370840">
                <a:tc>
                  <a:txBody>
                    <a:bodyPr/>
                    <a:lstStyle/>
                    <a:p>
                      <a:pPr algn="ctr"/>
                      <a:r>
                        <a:rPr lang="en-IN" dirty="0" smtClean="0"/>
                        <a:t>10</a:t>
                      </a:r>
                      <a:endParaRPr lang="en-IN" dirty="0"/>
                    </a:p>
                  </a:txBody>
                  <a:tcPr/>
                </a:tc>
                <a:tc>
                  <a:txBody>
                    <a:bodyPr/>
                    <a:lstStyle/>
                    <a:p>
                      <a:pPr algn="ctr"/>
                      <a:r>
                        <a:rPr lang="en-IN" sz="1800" b="0" i="0" u="none" strike="noStrike" kern="1200" baseline="0" dirty="0" smtClean="0">
                          <a:solidFill>
                            <a:schemeClr val="dk1"/>
                          </a:solidFill>
                          <a:latin typeface="+mn-lt"/>
                          <a:ea typeface="+mn-ea"/>
                          <a:cs typeface="+mn-cs"/>
                        </a:rPr>
                        <a:t>Others 2990 3.1 - </a:t>
                      </a:r>
                      <a:endParaRPr lang="en-IN" dirty="0"/>
                    </a:p>
                  </a:txBody>
                  <a:tcPr/>
                </a:tc>
                <a:tc>
                  <a:txBody>
                    <a:bodyPr/>
                    <a:lstStyle/>
                    <a:p>
                      <a:pPr algn="ctr"/>
                      <a:r>
                        <a:rPr lang="en-IN" dirty="0" smtClean="0"/>
                        <a:t>2990</a:t>
                      </a:r>
                      <a:endParaRPr lang="en-IN" dirty="0"/>
                    </a:p>
                  </a:txBody>
                  <a:tcPr/>
                </a:tc>
                <a:tc>
                  <a:txBody>
                    <a:bodyPr/>
                    <a:lstStyle/>
                    <a:p>
                      <a:pPr algn="ctr"/>
                      <a:r>
                        <a:rPr lang="en-IN" dirty="0" smtClean="0"/>
                        <a:t>3.1</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IN" dirty="0"/>
                    </a:p>
                  </a:txBody>
                  <a:tcPr/>
                </a:tc>
                <a:extLst>
                  <a:ext uri="{0D108BD9-81ED-4DB2-BD59-A6C34878D82A}">
                    <a16:rowId xmlns:a16="http://schemas.microsoft.com/office/drawing/2014/main" xmlns="" val="569631309"/>
                  </a:ext>
                </a:extLst>
              </a:tr>
              <a:tr h="370840">
                <a:tc>
                  <a:txBody>
                    <a:bodyPr/>
                    <a:lstStyle/>
                    <a:p>
                      <a:pPr algn="ctr"/>
                      <a:r>
                        <a:rPr lang="en-IN" dirty="0" smtClean="0"/>
                        <a:t>11</a:t>
                      </a:r>
                      <a:endParaRPr lang="en-IN" dirty="0"/>
                    </a:p>
                  </a:txBody>
                  <a:tcPr/>
                </a:tc>
                <a:tc>
                  <a:txBody>
                    <a:bodyPr/>
                    <a:lstStyle/>
                    <a:p>
                      <a:pPr algn="ctr"/>
                      <a:r>
                        <a:rPr lang="en-US" sz="1800" b="0" i="0" u="none" strike="noStrike" kern="1200" baseline="0" dirty="0" smtClean="0">
                          <a:solidFill>
                            <a:schemeClr val="dk1"/>
                          </a:solidFill>
                          <a:latin typeface="+mn-lt"/>
                          <a:ea typeface="+mn-ea"/>
                          <a:cs typeface="+mn-cs"/>
                        </a:rPr>
                        <a:t>Total (All India) </a:t>
                      </a:r>
                      <a:endParaRPr lang="en-IN" dirty="0"/>
                    </a:p>
                  </a:txBody>
                  <a:tcPr/>
                </a:tc>
                <a:tc>
                  <a:txBody>
                    <a:bodyPr/>
                    <a:lstStyle/>
                    <a:p>
                      <a:pPr algn="ctr"/>
                      <a:r>
                        <a:rPr lang="en-IN" dirty="0" smtClean="0"/>
                        <a:t>45195</a:t>
                      </a:r>
                      <a:endParaRPr lang="en-IN" dirty="0"/>
                    </a:p>
                  </a:txBody>
                  <a:tcPr/>
                </a:tc>
                <a:tc>
                  <a:txBody>
                    <a:bodyPr/>
                    <a:lstStyle/>
                    <a:p>
                      <a:pPr algn="ctr"/>
                      <a:r>
                        <a:rPr lang="en-IN" dirty="0" smtClean="0"/>
                        <a:t>2884.75</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12875</a:t>
                      </a:r>
                      <a:endParaRPr lang="en-IN" dirty="0"/>
                    </a:p>
                  </a:txBody>
                  <a:tcPr/>
                </a:tc>
                <a:extLst>
                  <a:ext uri="{0D108BD9-81ED-4DB2-BD59-A6C34878D82A}">
                    <a16:rowId xmlns:a16="http://schemas.microsoft.com/office/drawing/2014/main" xmlns="" val="3642443673"/>
                  </a:ext>
                </a:extLst>
              </a:tr>
            </a:tbl>
          </a:graphicData>
        </a:graphic>
      </p:graphicFrame>
    </p:spTree>
    <p:extLst>
      <p:ext uri="{BB962C8B-B14F-4D97-AF65-F5344CB8AC3E}">
        <p14:creationId xmlns:p14="http://schemas.microsoft.com/office/powerpoint/2010/main" xmlns="" val="1890921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663193" cy="699715"/>
          </a:xfrm>
        </p:spPr>
        <p:txBody>
          <a:bodyPr>
            <a:normAutofit fontScale="90000"/>
          </a:bodyPr>
          <a:lstStyle/>
          <a:p>
            <a:r>
              <a:rPr lang="en-IN" b="1" dirty="0" smtClean="0"/>
              <a:t>Wind </a:t>
            </a:r>
            <a:r>
              <a:rPr lang="en-IN" b="1" dirty="0"/>
              <a:t>Energy Regions in India</a:t>
            </a:r>
            <a:endParaRPr lang="en-IN" dirty="0"/>
          </a:p>
        </p:txBody>
      </p:sp>
      <p:sp>
        <p:nvSpPr>
          <p:cNvPr id="3" name="Content Placeholder 2"/>
          <p:cNvSpPr>
            <a:spLocks noGrp="1"/>
          </p:cNvSpPr>
          <p:nvPr>
            <p:ph idx="1"/>
          </p:nvPr>
        </p:nvSpPr>
        <p:spPr>
          <a:xfrm>
            <a:off x="1" y="1006640"/>
            <a:ext cx="5868062" cy="5664503"/>
          </a:xfrm>
        </p:spPr>
        <p:txBody>
          <a:bodyPr>
            <a:normAutofit/>
          </a:bodyPr>
          <a:lstStyle/>
          <a:p>
            <a:pPr algn="just"/>
            <a:r>
              <a:rPr lang="en-US" dirty="0" smtClean="0"/>
              <a:t>WEG </a:t>
            </a:r>
            <a:r>
              <a:rPr lang="en-US" dirty="0"/>
              <a:t>of 2 MW capacity is installed in suzlon (Tamilnadu) is the largest power rating in India. </a:t>
            </a:r>
            <a:endParaRPr lang="en-US" dirty="0" smtClean="0"/>
          </a:p>
          <a:p>
            <a:pPr algn="just"/>
            <a:endParaRPr lang="en-US" dirty="0"/>
          </a:p>
          <a:p>
            <a:pPr algn="just"/>
            <a:r>
              <a:rPr lang="en-US" dirty="0" smtClean="0"/>
              <a:t>Max WEG </a:t>
            </a:r>
            <a:r>
              <a:rPr lang="en-US" dirty="0"/>
              <a:t>installations are in Tamilnadu of capacity about 1639MW</a:t>
            </a:r>
            <a:r>
              <a:rPr lang="en-US" dirty="0" smtClean="0"/>
              <a:t>.</a:t>
            </a:r>
          </a:p>
          <a:p>
            <a:pPr algn="just"/>
            <a:endParaRPr lang="en-US" dirty="0"/>
          </a:p>
          <a:p>
            <a:pPr algn="just"/>
            <a:r>
              <a:rPr lang="en-US" dirty="0" smtClean="0"/>
              <a:t>Maximum </a:t>
            </a:r>
            <a:r>
              <a:rPr lang="en-US" dirty="0"/>
              <a:t>gross estimated Wind potential is in Gujarat of 9675 MW</a:t>
            </a:r>
            <a:r>
              <a:rPr lang="en-US" dirty="0" smtClean="0"/>
              <a:t>.</a:t>
            </a:r>
            <a:endParaRPr lang="en-IN" dirty="0"/>
          </a:p>
        </p:txBody>
      </p:sp>
      <p:pic>
        <p:nvPicPr>
          <p:cNvPr id="4" name="Picture 3"/>
          <p:cNvPicPr>
            <a:picLocks noChangeAspect="1"/>
          </p:cNvPicPr>
          <p:nvPr/>
        </p:nvPicPr>
        <p:blipFill>
          <a:blip r:embed="rId2"/>
          <a:stretch>
            <a:fillRect/>
          </a:stretch>
        </p:blipFill>
        <p:spPr>
          <a:xfrm>
            <a:off x="6403207" y="604734"/>
            <a:ext cx="5261355" cy="6273903"/>
          </a:xfrm>
          <a:prstGeom prst="rect">
            <a:avLst/>
          </a:prstGeom>
        </p:spPr>
      </p:pic>
    </p:spTree>
    <p:extLst>
      <p:ext uri="{BB962C8B-B14F-4D97-AF65-F5344CB8AC3E}">
        <p14:creationId xmlns:p14="http://schemas.microsoft.com/office/powerpoint/2010/main" xmlns="" val="421178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6449"/>
          </a:xfrm>
        </p:spPr>
        <p:txBody>
          <a:bodyPr>
            <a:normAutofit fontScale="90000"/>
          </a:bodyPr>
          <a:lstStyle/>
          <a:p>
            <a:r>
              <a:rPr lang="en-US" b="1" dirty="0" smtClean="0"/>
              <a:t>China Leads the World in Wind Capacity</a:t>
            </a:r>
            <a:endParaRPr lang="en-IN" b="1" dirty="0"/>
          </a:p>
        </p:txBody>
      </p:sp>
      <p:pic>
        <p:nvPicPr>
          <p:cNvPr id="4" name="Picture 3"/>
          <p:cNvPicPr>
            <a:picLocks noChangeAspect="1"/>
          </p:cNvPicPr>
          <p:nvPr/>
        </p:nvPicPr>
        <p:blipFill>
          <a:blip r:embed="rId2"/>
          <a:stretch>
            <a:fillRect/>
          </a:stretch>
        </p:blipFill>
        <p:spPr>
          <a:xfrm>
            <a:off x="216324" y="1145335"/>
            <a:ext cx="5378264" cy="4420578"/>
          </a:xfrm>
          <a:prstGeom prst="rect">
            <a:avLst/>
          </a:prstGeom>
        </p:spPr>
      </p:pic>
      <p:pic>
        <p:nvPicPr>
          <p:cNvPr id="5" name="Picture 4"/>
          <p:cNvPicPr>
            <a:picLocks noChangeAspect="1"/>
          </p:cNvPicPr>
          <p:nvPr/>
        </p:nvPicPr>
        <p:blipFill>
          <a:blip r:embed="rId3"/>
          <a:stretch>
            <a:fillRect/>
          </a:stretch>
        </p:blipFill>
        <p:spPr>
          <a:xfrm>
            <a:off x="6032390" y="1145335"/>
            <a:ext cx="6050877" cy="3553886"/>
          </a:xfrm>
          <a:prstGeom prst="rect">
            <a:avLst/>
          </a:prstGeom>
        </p:spPr>
      </p:pic>
      <p:sp>
        <p:nvSpPr>
          <p:cNvPr id="6" name="TextBox 5"/>
          <p:cNvSpPr txBox="1"/>
          <p:nvPr/>
        </p:nvSpPr>
        <p:spPr>
          <a:xfrm>
            <a:off x="2692841" y="6019138"/>
            <a:ext cx="8311763" cy="369332"/>
          </a:xfrm>
          <a:prstGeom prst="rect">
            <a:avLst/>
          </a:prstGeom>
          <a:noFill/>
        </p:spPr>
        <p:txBody>
          <a:bodyPr wrap="square" rtlCol="0">
            <a:spAutoFit/>
          </a:bodyPr>
          <a:lstStyle/>
          <a:p>
            <a:r>
              <a:rPr lang="en-US" altLang="en-US" dirty="0" smtClean="0"/>
              <a:t>China has more than double the wind generating capacity than any other country</a:t>
            </a:r>
            <a:endParaRPr lang="en-IN" dirty="0"/>
          </a:p>
        </p:txBody>
      </p:sp>
    </p:spTree>
    <p:extLst>
      <p:ext uri="{BB962C8B-B14F-4D97-AF65-F5344CB8AC3E}">
        <p14:creationId xmlns:p14="http://schemas.microsoft.com/office/powerpoint/2010/main" xmlns="" val="4186005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7" y="0"/>
            <a:ext cx="5920408" cy="564543"/>
          </a:xfrm>
        </p:spPr>
        <p:txBody>
          <a:bodyPr>
            <a:normAutofit fontScale="90000"/>
          </a:bodyPr>
          <a:lstStyle/>
          <a:p>
            <a:r>
              <a:rPr lang="en-IN" sz="3600" b="1" dirty="0" smtClean="0"/>
              <a:t>Classification of wind mill</a:t>
            </a:r>
            <a:endParaRPr lang="en-IN" sz="3600" b="1" dirty="0"/>
          </a:p>
        </p:txBody>
      </p:sp>
      <p:sp>
        <p:nvSpPr>
          <p:cNvPr id="3" name="Content Placeholder 2"/>
          <p:cNvSpPr>
            <a:spLocks noGrp="1"/>
          </p:cNvSpPr>
          <p:nvPr>
            <p:ph idx="1"/>
          </p:nvPr>
        </p:nvSpPr>
        <p:spPr>
          <a:xfrm>
            <a:off x="0" y="477078"/>
            <a:ext cx="12078031" cy="6380922"/>
          </a:xfrm>
        </p:spPr>
        <p:txBody>
          <a:bodyPr>
            <a:noAutofit/>
          </a:bodyPr>
          <a:lstStyle/>
          <a:p>
            <a:pPr marL="0" indent="0">
              <a:buNone/>
            </a:pPr>
            <a:r>
              <a:rPr lang="en-IN" sz="1800" dirty="0" smtClean="0"/>
              <a:t>1. Based on orientation of the axis of rotor</a:t>
            </a:r>
          </a:p>
          <a:p>
            <a:pPr marL="0" indent="0">
              <a:buNone/>
            </a:pPr>
            <a:r>
              <a:rPr lang="en-IN" sz="1800" dirty="0" smtClean="0"/>
              <a:t>	(a) Horizontal axis (b) Vertical axis</a:t>
            </a:r>
          </a:p>
          <a:p>
            <a:r>
              <a:rPr lang="en-US" sz="1800" dirty="0" smtClean="0"/>
              <a:t>A </a:t>
            </a:r>
            <a:r>
              <a:rPr lang="en-US" sz="1800" dirty="0"/>
              <a:t>horizontal axis machine has its blades rotating on an axis parallel to the </a:t>
            </a:r>
            <a:r>
              <a:rPr lang="en-US" sz="1800" dirty="0" smtClean="0"/>
              <a:t>ground.</a:t>
            </a:r>
          </a:p>
          <a:p>
            <a:r>
              <a:rPr lang="en-US" sz="1800" dirty="0" smtClean="0"/>
              <a:t>A </a:t>
            </a:r>
            <a:r>
              <a:rPr lang="en-US" sz="1800" dirty="0"/>
              <a:t>vertical axis machine has its blades rotating on an axis perpendicular to the ground </a:t>
            </a:r>
          </a:p>
          <a:p>
            <a:r>
              <a:rPr lang="en-US" sz="1800" dirty="0" smtClean="0"/>
              <a:t>Very </a:t>
            </a:r>
            <a:r>
              <a:rPr lang="en-US" sz="1800" dirty="0"/>
              <a:t>few vertical axis machines are available commercially</a:t>
            </a:r>
          </a:p>
          <a:p>
            <a:pPr marL="0" indent="0">
              <a:buNone/>
            </a:pPr>
            <a:r>
              <a:rPr lang="en-IN" sz="1800" dirty="0" smtClean="0"/>
              <a:t>2. Based on type of rotor</a:t>
            </a:r>
          </a:p>
          <a:p>
            <a:pPr marL="0" indent="0">
              <a:buNone/>
            </a:pPr>
            <a:r>
              <a:rPr lang="en-IN" sz="1800" dirty="0" smtClean="0"/>
              <a:t>	(a) Propeller type (Horizontal axis) </a:t>
            </a:r>
          </a:p>
          <a:p>
            <a:pPr marL="0" indent="0">
              <a:buNone/>
            </a:pPr>
            <a:r>
              <a:rPr lang="en-IN" sz="1800" dirty="0"/>
              <a:t>	</a:t>
            </a:r>
            <a:r>
              <a:rPr lang="en-IN" sz="1800" dirty="0" smtClean="0"/>
              <a:t>1. Single 2. Two blade 3. Three blade</a:t>
            </a:r>
          </a:p>
          <a:p>
            <a:pPr marL="0" indent="0">
              <a:buNone/>
            </a:pPr>
            <a:r>
              <a:rPr lang="en-IN" sz="1800" dirty="0" smtClean="0"/>
              <a:t>	(b) Multiple blade type (Horizontal axis)</a:t>
            </a:r>
          </a:p>
          <a:p>
            <a:pPr marL="0" indent="0">
              <a:buNone/>
            </a:pPr>
            <a:r>
              <a:rPr lang="en-IN" sz="1800" dirty="0"/>
              <a:t>	</a:t>
            </a:r>
            <a:r>
              <a:rPr lang="en-IN" sz="1800" dirty="0" smtClean="0"/>
              <a:t>1. multi bladed  2. Bicycle type multi bladed</a:t>
            </a:r>
          </a:p>
          <a:p>
            <a:pPr algn="just"/>
            <a:r>
              <a:rPr lang="en-IN" sz="1800" dirty="0" smtClean="0"/>
              <a:t>Most commonly  wind mill are propeller type with 2-3 blade for economical reason.</a:t>
            </a:r>
          </a:p>
          <a:p>
            <a:pPr algn="just"/>
            <a:r>
              <a:rPr lang="en-IN" sz="1800" dirty="0" smtClean="0"/>
              <a:t>Three blade designs are preferable since its rotor is naturally balanced. Generation of power capacity of 15 kW up to higher capacity of 3 MW.</a:t>
            </a:r>
          </a:p>
          <a:p>
            <a:pPr algn="just"/>
            <a:r>
              <a:rPr lang="en-IN" sz="1800" dirty="0" smtClean="0"/>
              <a:t>WT are made of aerofoil section.  Rotational speeds of propeller type are 300-400 rpm while speeds of multi blade type (12-20) wind mill are 60-80 rpm. </a:t>
            </a:r>
          </a:p>
          <a:p>
            <a:pPr algn="just"/>
            <a:r>
              <a:rPr lang="en-IN" sz="1800" dirty="0" smtClean="0"/>
              <a:t>Materials used mostly  FRP. Diameter of rotors used 2-5 meter</a:t>
            </a:r>
          </a:p>
          <a:p>
            <a:pPr marL="0" indent="0">
              <a:buNone/>
            </a:pPr>
            <a:r>
              <a:rPr lang="en-IN" sz="1800" dirty="0" smtClean="0"/>
              <a:t>	(c) </a:t>
            </a:r>
            <a:r>
              <a:rPr lang="en-IN" sz="1800" dirty="0" err="1" smtClean="0"/>
              <a:t>Savonius</a:t>
            </a:r>
            <a:r>
              <a:rPr lang="en-IN" sz="1800" dirty="0" smtClean="0"/>
              <a:t> type (Vertical axis)</a:t>
            </a:r>
          </a:p>
          <a:p>
            <a:pPr marL="0" indent="0">
              <a:buNone/>
            </a:pPr>
            <a:r>
              <a:rPr lang="en-IN" sz="1800" dirty="0" smtClean="0"/>
              <a:t>	(d) </a:t>
            </a:r>
            <a:r>
              <a:rPr lang="en-IN" sz="1800" dirty="0" err="1" smtClean="0"/>
              <a:t>Darrieus</a:t>
            </a:r>
            <a:r>
              <a:rPr lang="en-IN" sz="1800" dirty="0" smtClean="0"/>
              <a:t> type (Vertical axis)</a:t>
            </a:r>
            <a:endParaRPr lang="en-IN" sz="1800" dirty="0"/>
          </a:p>
        </p:txBody>
      </p:sp>
    </p:spTree>
    <p:extLst>
      <p:ext uri="{BB962C8B-B14F-4D97-AF65-F5344CB8AC3E}">
        <p14:creationId xmlns:p14="http://schemas.microsoft.com/office/powerpoint/2010/main" xmlns="" val="3492311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808675" cy="540689"/>
          </a:xfrm>
        </p:spPr>
        <p:txBody>
          <a:bodyPr>
            <a:normAutofit fontScale="90000"/>
          </a:bodyPr>
          <a:lstStyle/>
          <a:p>
            <a:r>
              <a:rPr lang="en-IN" b="1" dirty="0" smtClean="0"/>
              <a:t>HAWT: </a:t>
            </a:r>
            <a:endParaRPr lang="en-IN" dirty="0"/>
          </a:p>
        </p:txBody>
      </p:sp>
      <p:sp>
        <p:nvSpPr>
          <p:cNvPr id="3" name="Content Placeholder 2"/>
          <p:cNvSpPr>
            <a:spLocks noGrp="1"/>
          </p:cNvSpPr>
          <p:nvPr>
            <p:ph idx="1"/>
          </p:nvPr>
        </p:nvSpPr>
        <p:spPr>
          <a:xfrm>
            <a:off x="1" y="461176"/>
            <a:ext cx="7553738" cy="6329238"/>
          </a:xfrm>
        </p:spPr>
        <p:txBody>
          <a:bodyPr>
            <a:normAutofit fontScale="25000" lnSpcReduction="20000"/>
          </a:bodyPr>
          <a:lstStyle/>
          <a:p>
            <a:pPr algn="just">
              <a:lnSpc>
                <a:spcPct val="120000"/>
              </a:lnSpc>
            </a:pPr>
            <a:r>
              <a:rPr lang="en-US" sz="7000" dirty="0" smtClean="0"/>
              <a:t>This </a:t>
            </a:r>
            <a:r>
              <a:rPr lang="en-US" sz="7000" dirty="0"/>
              <a:t>is the most common wind turbine design. </a:t>
            </a:r>
          </a:p>
          <a:p>
            <a:pPr algn="just">
              <a:lnSpc>
                <a:spcPct val="120000"/>
              </a:lnSpc>
            </a:pPr>
            <a:r>
              <a:rPr lang="en-US" sz="7000" dirty="0" smtClean="0"/>
              <a:t>In </a:t>
            </a:r>
            <a:r>
              <a:rPr lang="en-US" sz="7000" dirty="0"/>
              <a:t>addition to being parallel to the ground, the axis of blade rotation is parallel to the wind flow. </a:t>
            </a:r>
          </a:p>
          <a:p>
            <a:pPr algn="just">
              <a:lnSpc>
                <a:spcPct val="120000"/>
              </a:lnSpc>
            </a:pPr>
            <a:r>
              <a:rPr lang="en-US" sz="7000" dirty="0" smtClean="0"/>
              <a:t>Some </a:t>
            </a:r>
            <a:r>
              <a:rPr lang="en-US" sz="7000" dirty="0"/>
              <a:t>machines are designed to operate in an upwind mode, with the blades upwind of the tower. </a:t>
            </a:r>
          </a:p>
          <a:p>
            <a:pPr algn="just">
              <a:lnSpc>
                <a:spcPct val="120000"/>
              </a:lnSpc>
            </a:pPr>
            <a:r>
              <a:rPr lang="en-US" sz="7000" dirty="0" smtClean="0"/>
              <a:t>In </a:t>
            </a:r>
            <a:r>
              <a:rPr lang="en-US" sz="7000" dirty="0"/>
              <a:t>this case, a tail vane is usually used to keep the blades facing into the wind. </a:t>
            </a:r>
          </a:p>
          <a:p>
            <a:pPr algn="just">
              <a:lnSpc>
                <a:spcPct val="120000"/>
              </a:lnSpc>
            </a:pPr>
            <a:r>
              <a:rPr lang="en-US" sz="7000" dirty="0" smtClean="0"/>
              <a:t>Other </a:t>
            </a:r>
            <a:r>
              <a:rPr lang="en-US" sz="7000" dirty="0"/>
              <a:t>designs operate in a downwind mode so that the wind passes the tower before striking the blades. </a:t>
            </a:r>
          </a:p>
          <a:p>
            <a:pPr algn="just">
              <a:lnSpc>
                <a:spcPct val="120000"/>
              </a:lnSpc>
            </a:pPr>
            <a:r>
              <a:rPr lang="en-US" sz="7000" dirty="0" smtClean="0"/>
              <a:t>Some </a:t>
            </a:r>
            <a:r>
              <a:rPr lang="en-US" sz="7000" dirty="0"/>
              <a:t>very large wind turbines use a motor-driven mechanism that turns the machine in response to a wind direction sensor mounted on the tower. </a:t>
            </a:r>
            <a:endParaRPr lang="en-US" sz="7000" dirty="0" smtClean="0"/>
          </a:p>
          <a:p>
            <a:pPr algn="just">
              <a:lnSpc>
                <a:spcPct val="120000"/>
              </a:lnSpc>
            </a:pPr>
            <a:r>
              <a:rPr lang="en-US" sz="7000" dirty="0" smtClean="0"/>
              <a:t>In </a:t>
            </a:r>
            <a:r>
              <a:rPr lang="en-US" sz="7000" dirty="0"/>
              <a:t>this case, a tail vane is usually used to keep the blades facing into the wind. </a:t>
            </a:r>
          </a:p>
          <a:p>
            <a:pPr algn="just">
              <a:lnSpc>
                <a:spcPct val="120000"/>
              </a:lnSpc>
            </a:pPr>
            <a:r>
              <a:rPr lang="en-US" sz="7000" dirty="0" smtClean="0"/>
              <a:t>Other </a:t>
            </a:r>
            <a:r>
              <a:rPr lang="en-US" sz="7000" dirty="0"/>
              <a:t>designs operate in a downwind mode so that the wind passes the tower before striking the blades. </a:t>
            </a:r>
          </a:p>
          <a:p>
            <a:pPr algn="just">
              <a:lnSpc>
                <a:spcPct val="120000"/>
              </a:lnSpc>
            </a:pPr>
            <a:r>
              <a:rPr lang="en-US" sz="7000" dirty="0" smtClean="0"/>
              <a:t>Some </a:t>
            </a:r>
            <a:r>
              <a:rPr lang="en-US" sz="7000" dirty="0"/>
              <a:t>very large wind turbines use a motor-driven mechanism that turns the machine in response to a wind direction sensor mounted on the tower. </a:t>
            </a:r>
          </a:p>
          <a:p>
            <a:pPr algn="just">
              <a:lnSpc>
                <a:spcPct val="120000"/>
              </a:lnSpc>
            </a:pPr>
            <a:r>
              <a:rPr lang="en-US" sz="7000" dirty="0" smtClean="0"/>
              <a:t>Commonly </a:t>
            </a:r>
            <a:r>
              <a:rPr lang="en-US" sz="7000" dirty="0"/>
              <a:t>found horizontal axis wind mills are aero-turbine mill with 35% efficiency and farm mills with 15% efficiency</a:t>
            </a:r>
            <a:r>
              <a:rPr lang="en-US" sz="7000" dirty="0" smtClean="0"/>
              <a:t>.</a:t>
            </a:r>
            <a:endParaRPr lang="en-US" sz="7000" dirty="0"/>
          </a:p>
          <a:p>
            <a:pPr algn="just"/>
            <a:endParaRPr lang="en-IN" dirty="0"/>
          </a:p>
        </p:txBody>
      </p:sp>
      <p:pic>
        <p:nvPicPr>
          <p:cNvPr id="4" name="Picture 3"/>
          <p:cNvPicPr>
            <a:picLocks noChangeAspect="1"/>
          </p:cNvPicPr>
          <p:nvPr/>
        </p:nvPicPr>
        <p:blipFill>
          <a:blip r:embed="rId2"/>
          <a:stretch>
            <a:fillRect/>
          </a:stretch>
        </p:blipFill>
        <p:spPr>
          <a:xfrm>
            <a:off x="7666458" y="0"/>
            <a:ext cx="4365114" cy="4596782"/>
          </a:xfrm>
          <a:prstGeom prst="rect">
            <a:avLst/>
          </a:prstGeom>
        </p:spPr>
      </p:pic>
    </p:spTree>
    <p:extLst>
      <p:ext uri="{BB962C8B-B14F-4D97-AF65-F5344CB8AC3E}">
        <p14:creationId xmlns:p14="http://schemas.microsoft.com/office/powerpoint/2010/main" xmlns="" val="4285160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2444" y="304687"/>
            <a:ext cx="1542422" cy="2591025"/>
          </a:xfrm>
          <a:prstGeom prst="rect">
            <a:avLst/>
          </a:prstGeom>
        </p:spPr>
      </p:pic>
      <p:pic>
        <p:nvPicPr>
          <p:cNvPr id="5" name="Picture 4"/>
          <p:cNvPicPr>
            <a:picLocks noChangeAspect="1"/>
          </p:cNvPicPr>
          <p:nvPr/>
        </p:nvPicPr>
        <p:blipFill>
          <a:blip r:embed="rId3"/>
          <a:stretch>
            <a:fillRect/>
          </a:stretch>
        </p:blipFill>
        <p:spPr>
          <a:xfrm>
            <a:off x="4651154" y="304687"/>
            <a:ext cx="2158171" cy="2591025"/>
          </a:xfrm>
          <a:prstGeom prst="rect">
            <a:avLst/>
          </a:prstGeom>
        </p:spPr>
      </p:pic>
      <p:pic>
        <p:nvPicPr>
          <p:cNvPr id="6" name="Picture 5"/>
          <p:cNvPicPr>
            <a:picLocks noChangeAspect="1"/>
          </p:cNvPicPr>
          <p:nvPr/>
        </p:nvPicPr>
        <p:blipFill>
          <a:blip r:embed="rId4"/>
          <a:stretch>
            <a:fillRect/>
          </a:stretch>
        </p:blipFill>
        <p:spPr>
          <a:xfrm>
            <a:off x="7975656" y="513567"/>
            <a:ext cx="3810330" cy="2030144"/>
          </a:xfrm>
          <a:prstGeom prst="rect">
            <a:avLst/>
          </a:prstGeom>
        </p:spPr>
      </p:pic>
      <p:sp>
        <p:nvSpPr>
          <p:cNvPr id="8" name="Rectangle 7"/>
          <p:cNvSpPr/>
          <p:nvPr/>
        </p:nvSpPr>
        <p:spPr>
          <a:xfrm>
            <a:off x="121919" y="3326441"/>
            <a:ext cx="2994991" cy="1754326"/>
          </a:xfrm>
          <a:prstGeom prst="rect">
            <a:avLst/>
          </a:prstGeom>
        </p:spPr>
        <p:txBody>
          <a:bodyPr wrap="square">
            <a:spAutoFit/>
          </a:bodyPr>
          <a:lstStyle/>
          <a:p>
            <a:r>
              <a:rPr lang="en-US" b="1" dirty="0" smtClean="0"/>
              <a:t>Small</a:t>
            </a:r>
            <a:r>
              <a:rPr lang="en-US" dirty="0" smtClean="0"/>
              <a:t> (&lt;10 kW)</a:t>
            </a:r>
          </a:p>
          <a:p>
            <a:pPr marL="285750" indent="-285750">
              <a:buFont typeface="Arial" panose="020B0604020202020204" pitchFamily="34" charset="0"/>
              <a:buChar char="•"/>
            </a:pPr>
            <a:r>
              <a:rPr lang="en-US" dirty="0" smtClean="0"/>
              <a:t>Homes</a:t>
            </a:r>
          </a:p>
          <a:p>
            <a:pPr marL="285750" indent="-285750">
              <a:buFont typeface="Arial" panose="020B0604020202020204" pitchFamily="34" charset="0"/>
              <a:buChar char="•"/>
            </a:pPr>
            <a:r>
              <a:rPr lang="en-US" dirty="0" smtClean="0"/>
              <a:t>Farms</a:t>
            </a:r>
          </a:p>
          <a:p>
            <a:pPr marL="285750" indent="-285750">
              <a:buFont typeface="Arial" panose="020B0604020202020204" pitchFamily="34" charset="0"/>
              <a:buChar char="•"/>
            </a:pPr>
            <a:r>
              <a:rPr lang="en-US" dirty="0" smtClean="0"/>
              <a:t>Remote Applications (e.g., water pumping, Telecom sites, ice making)</a:t>
            </a:r>
            <a:endParaRPr lang="en-US" dirty="0"/>
          </a:p>
        </p:txBody>
      </p:sp>
      <p:sp>
        <p:nvSpPr>
          <p:cNvPr id="9" name="Rectangle 8"/>
          <p:cNvSpPr/>
          <p:nvPr/>
        </p:nvSpPr>
        <p:spPr>
          <a:xfrm>
            <a:off x="4304306" y="3326441"/>
            <a:ext cx="2748501" cy="1200329"/>
          </a:xfrm>
          <a:prstGeom prst="rect">
            <a:avLst/>
          </a:prstGeom>
        </p:spPr>
        <p:txBody>
          <a:bodyPr wrap="square">
            <a:spAutoFit/>
          </a:bodyPr>
          <a:lstStyle/>
          <a:p>
            <a:r>
              <a:rPr lang="en-US" b="1" dirty="0" smtClean="0"/>
              <a:t>Intermediate </a:t>
            </a:r>
            <a:r>
              <a:rPr lang="en-US" dirty="0" smtClean="0"/>
              <a:t>(10-250 kW)</a:t>
            </a:r>
          </a:p>
          <a:p>
            <a:pPr marL="285750" indent="-285750">
              <a:buFont typeface="Arial" panose="020B0604020202020204" pitchFamily="34" charset="0"/>
              <a:buChar char="•"/>
            </a:pPr>
            <a:r>
              <a:rPr lang="en-US" dirty="0" smtClean="0"/>
              <a:t>Village Power</a:t>
            </a:r>
          </a:p>
          <a:p>
            <a:pPr marL="285750" indent="-285750">
              <a:buFont typeface="Arial" panose="020B0604020202020204" pitchFamily="34" charset="0"/>
              <a:buChar char="•"/>
            </a:pPr>
            <a:r>
              <a:rPr lang="en-US" dirty="0" smtClean="0"/>
              <a:t>Hybrid Systems</a:t>
            </a:r>
          </a:p>
          <a:p>
            <a:pPr marL="285750" indent="-285750">
              <a:buFont typeface="Arial" panose="020B0604020202020204" pitchFamily="34" charset="0"/>
              <a:buChar char="•"/>
            </a:pPr>
            <a:r>
              <a:rPr lang="en-US" dirty="0" smtClean="0"/>
              <a:t>Distributed Power</a:t>
            </a:r>
            <a:endParaRPr lang="en-US" dirty="0"/>
          </a:p>
        </p:txBody>
      </p:sp>
      <p:sp>
        <p:nvSpPr>
          <p:cNvPr id="10" name="Rectangle 9"/>
          <p:cNvSpPr/>
          <p:nvPr/>
        </p:nvSpPr>
        <p:spPr>
          <a:xfrm>
            <a:off x="8031315" y="3266157"/>
            <a:ext cx="3140267" cy="1200329"/>
          </a:xfrm>
          <a:prstGeom prst="rect">
            <a:avLst/>
          </a:prstGeom>
        </p:spPr>
        <p:txBody>
          <a:bodyPr wrap="square">
            <a:spAutoFit/>
          </a:bodyPr>
          <a:lstStyle/>
          <a:p>
            <a:r>
              <a:rPr lang="en-US" b="1" dirty="0" smtClean="0"/>
              <a:t>Large</a:t>
            </a:r>
            <a:r>
              <a:rPr lang="en-US" dirty="0" smtClean="0"/>
              <a:t> (250 kW-2+ MW)</a:t>
            </a:r>
          </a:p>
          <a:p>
            <a:pPr marL="285750" indent="-285750">
              <a:buFont typeface="Arial" panose="020B0604020202020204" pitchFamily="34" charset="0"/>
              <a:buChar char="•"/>
            </a:pPr>
            <a:r>
              <a:rPr lang="en-US" dirty="0" smtClean="0"/>
              <a:t>Central Station Wind Farms</a:t>
            </a:r>
          </a:p>
          <a:p>
            <a:pPr marL="285750" indent="-285750">
              <a:buFont typeface="Arial" panose="020B0604020202020204" pitchFamily="34" charset="0"/>
              <a:buChar char="•"/>
            </a:pPr>
            <a:r>
              <a:rPr lang="en-US" dirty="0" smtClean="0"/>
              <a:t>Distributed Power</a:t>
            </a:r>
          </a:p>
          <a:p>
            <a:pPr marL="285750" indent="-285750">
              <a:buFont typeface="Arial" panose="020B0604020202020204" pitchFamily="34" charset="0"/>
              <a:buChar char="•"/>
            </a:pPr>
            <a:r>
              <a:rPr lang="en-US" dirty="0" smtClean="0"/>
              <a:t>Schools</a:t>
            </a:r>
            <a:endParaRPr lang="en-US" dirty="0"/>
          </a:p>
        </p:txBody>
      </p:sp>
    </p:spTree>
    <p:extLst>
      <p:ext uri="{BB962C8B-B14F-4D97-AF65-F5344CB8AC3E}">
        <p14:creationId xmlns:p14="http://schemas.microsoft.com/office/powerpoint/2010/main" xmlns="" val="2335668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735" y="45617"/>
            <a:ext cx="5681871" cy="437957"/>
          </a:xfrm>
        </p:spPr>
        <p:txBody>
          <a:bodyPr>
            <a:normAutofit fontScale="90000"/>
          </a:bodyPr>
          <a:lstStyle/>
          <a:p>
            <a:r>
              <a:rPr lang="en-US" b="1" dirty="0" smtClean="0"/>
              <a:t>Large Wind Turbines</a:t>
            </a:r>
            <a:endParaRPr lang="en-IN" b="1" dirty="0"/>
          </a:p>
        </p:txBody>
      </p:sp>
      <p:pic>
        <p:nvPicPr>
          <p:cNvPr id="4" name="Content Placeholder 3"/>
          <p:cNvPicPr>
            <a:picLocks noGrp="1" noChangeAspect="1"/>
          </p:cNvPicPr>
          <p:nvPr>
            <p:ph idx="1"/>
          </p:nvPr>
        </p:nvPicPr>
        <p:blipFill>
          <a:blip r:embed="rId2"/>
          <a:stretch>
            <a:fillRect/>
          </a:stretch>
        </p:blipFill>
        <p:spPr>
          <a:xfrm>
            <a:off x="8826192" y="0"/>
            <a:ext cx="3365808" cy="4603805"/>
          </a:xfrm>
          <a:prstGeom prst="rect">
            <a:avLst/>
          </a:prstGeom>
        </p:spPr>
      </p:pic>
      <p:sp>
        <p:nvSpPr>
          <p:cNvPr id="6" name="Rectangle 5"/>
          <p:cNvSpPr/>
          <p:nvPr/>
        </p:nvSpPr>
        <p:spPr>
          <a:xfrm>
            <a:off x="249803" y="940528"/>
            <a:ext cx="6096000" cy="2308324"/>
          </a:xfrm>
          <a:prstGeom prst="rect">
            <a:avLst/>
          </a:prstGeom>
        </p:spPr>
        <p:txBody>
          <a:bodyPr>
            <a:spAutoFit/>
          </a:bodyPr>
          <a:lstStyle/>
          <a:p>
            <a:pPr marL="285750" indent="-285750">
              <a:buFont typeface="Arial" panose="020B0604020202020204" pitchFamily="34" charset="0"/>
              <a:buChar char="•"/>
            </a:pPr>
            <a:r>
              <a:rPr lang="en-US" sz="2400" dirty="0" smtClean="0"/>
              <a:t>328’ base to blade</a:t>
            </a:r>
          </a:p>
          <a:p>
            <a:pPr marL="285750" indent="-285750">
              <a:buFont typeface="Arial" panose="020B0604020202020204" pitchFamily="34" charset="0"/>
              <a:buChar char="•"/>
            </a:pPr>
            <a:r>
              <a:rPr lang="en-US" sz="2400" dirty="0" smtClean="0"/>
              <a:t>Each blade is 112’</a:t>
            </a:r>
          </a:p>
          <a:p>
            <a:pPr marL="285750" indent="-285750">
              <a:buFont typeface="Arial" panose="020B0604020202020204" pitchFamily="34" charset="0"/>
              <a:buChar char="•"/>
            </a:pPr>
            <a:r>
              <a:rPr lang="en-US" sz="2400" dirty="0" smtClean="0"/>
              <a:t>200 tons total</a:t>
            </a:r>
          </a:p>
          <a:p>
            <a:pPr marL="285750" indent="-285750">
              <a:buFont typeface="Arial" panose="020B0604020202020204" pitchFamily="34" charset="0"/>
              <a:buChar char="•"/>
            </a:pPr>
            <a:r>
              <a:rPr lang="en-US" sz="2400" dirty="0" smtClean="0"/>
              <a:t>Foundation 20’ deep</a:t>
            </a:r>
          </a:p>
          <a:p>
            <a:pPr marL="285750" indent="-285750">
              <a:buFont typeface="Arial" panose="020B0604020202020204" pitchFamily="34" charset="0"/>
              <a:buChar char="•"/>
            </a:pPr>
            <a:r>
              <a:rPr lang="en-US" sz="2400" dirty="0" smtClean="0"/>
              <a:t>Rated at 1.5-2 megawatts</a:t>
            </a:r>
          </a:p>
          <a:p>
            <a:pPr marL="285750" indent="-285750">
              <a:buFont typeface="Arial" panose="020B0604020202020204" pitchFamily="34" charset="0"/>
              <a:buChar char="•"/>
            </a:pPr>
            <a:r>
              <a:rPr lang="en-US" sz="2400" dirty="0" smtClean="0"/>
              <a:t>Supply power to about 500 homes</a:t>
            </a:r>
            <a:endParaRPr lang="en-IN" sz="2400" dirty="0"/>
          </a:p>
        </p:txBody>
      </p:sp>
      <p:sp>
        <p:nvSpPr>
          <p:cNvPr id="7" name="TextBox 6"/>
          <p:cNvSpPr txBox="1"/>
          <p:nvPr/>
        </p:nvSpPr>
        <p:spPr>
          <a:xfrm>
            <a:off x="0" y="483574"/>
            <a:ext cx="5168348" cy="800219"/>
          </a:xfrm>
          <a:prstGeom prst="rect">
            <a:avLst/>
          </a:prstGeom>
          <a:noFill/>
        </p:spPr>
        <p:txBody>
          <a:bodyPr wrap="square" rtlCol="0">
            <a:spAutoFit/>
          </a:bodyPr>
          <a:lstStyle/>
          <a:p>
            <a:r>
              <a:rPr lang="en-US" sz="2800" dirty="0"/>
              <a:t>Common Utility-Scale Turbines</a:t>
            </a:r>
          </a:p>
          <a:p>
            <a:endParaRPr lang="en-IN" dirty="0"/>
          </a:p>
        </p:txBody>
      </p:sp>
      <p:pic>
        <p:nvPicPr>
          <p:cNvPr id="8" name="Picture 7"/>
          <p:cNvPicPr>
            <a:picLocks noChangeAspect="1"/>
          </p:cNvPicPr>
          <p:nvPr/>
        </p:nvPicPr>
        <p:blipFill>
          <a:blip r:embed="rId3" cstate="print"/>
          <a:stretch>
            <a:fillRect/>
          </a:stretch>
        </p:blipFill>
        <p:spPr>
          <a:xfrm>
            <a:off x="2147514" y="3196606"/>
            <a:ext cx="5919770" cy="3661394"/>
          </a:xfrm>
          <a:prstGeom prst="rect">
            <a:avLst/>
          </a:prstGeom>
        </p:spPr>
      </p:pic>
    </p:spTree>
    <p:extLst>
      <p:ext uri="{BB962C8B-B14F-4D97-AF65-F5344CB8AC3E}">
        <p14:creationId xmlns:p14="http://schemas.microsoft.com/office/powerpoint/2010/main" xmlns="" val="4180565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107096" cy="564543"/>
          </a:xfrm>
        </p:spPr>
        <p:txBody>
          <a:bodyPr>
            <a:normAutofit fontScale="90000"/>
          </a:bodyPr>
          <a:lstStyle/>
          <a:p>
            <a:r>
              <a:rPr lang="en-IN" b="1" dirty="0" smtClean="0"/>
              <a:t>VAWT</a:t>
            </a:r>
            <a:endParaRPr lang="en-IN" b="1" dirty="0"/>
          </a:p>
        </p:txBody>
      </p:sp>
      <p:sp>
        <p:nvSpPr>
          <p:cNvPr id="3" name="Content Placeholder 2"/>
          <p:cNvSpPr>
            <a:spLocks noGrp="1"/>
          </p:cNvSpPr>
          <p:nvPr>
            <p:ph idx="1"/>
          </p:nvPr>
        </p:nvSpPr>
        <p:spPr>
          <a:xfrm>
            <a:off x="2" y="564542"/>
            <a:ext cx="9136048" cy="6293457"/>
          </a:xfrm>
        </p:spPr>
        <p:txBody>
          <a:bodyPr>
            <a:normAutofit fontScale="25000" lnSpcReduction="20000"/>
          </a:bodyPr>
          <a:lstStyle/>
          <a:p>
            <a:pPr algn="just">
              <a:lnSpc>
                <a:spcPct val="120000"/>
              </a:lnSpc>
            </a:pPr>
            <a:r>
              <a:rPr lang="en-US" sz="8000" dirty="0"/>
              <a:t>Although vertical axis wind turbines have existed for centuries, they are not as common as their horizontal counterparts. </a:t>
            </a:r>
          </a:p>
          <a:p>
            <a:pPr algn="just">
              <a:lnSpc>
                <a:spcPct val="120000"/>
              </a:lnSpc>
            </a:pPr>
            <a:r>
              <a:rPr lang="en-US" sz="8000" dirty="0"/>
              <a:t>The main reason for this is that they do not take advantage of the higher wind speeds at higher elevations above the ground as well as horizontal axis turbines. </a:t>
            </a:r>
          </a:p>
          <a:p>
            <a:pPr algn="just">
              <a:lnSpc>
                <a:spcPct val="120000"/>
              </a:lnSpc>
            </a:pPr>
            <a:r>
              <a:rPr lang="en-US" sz="8000" dirty="0"/>
              <a:t>The basic vertical axis designs are the </a:t>
            </a:r>
            <a:r>
              <a:rPr lang="en-US" sz="8000" dirty="0" err="1"/>
              <a:t>Darrieus</a:t>
            </a:r>
            <a:r>
              <a:rPr lang="en-US" sz="8000" dirty="0"/>
              <a:t>, which has curved blades and efficiency of 35%, the </a:t>
            </a:r>
            <a:r>
              <a:rPr lang="en-US" sz="8000" dirty="0" err="1"/>
              <a:t>Giromill</a:t>
            </a:r>
            <a:r>
              <a:rPr lang="en-US" sz="8000" dirty="0"/>
              <a:t>, which has straight blades, and efficiency of 35%, and the </a:t>
            </a:r>
            <a:r>
              <a:rPr lang="en-US" sz="8000" dirty="0" err="1"/>
              <a:t>Savonius</a:t>
            </a:r>
            <a:r>
              <a:rPr lang="en-US" sz="8000" dirty="0"/>
              <a:t>, which uses scoops to catch the wind and the efficiency of 30%. </a:t>
            </a:r>
          </a:p>
          <a:p>
            <a:pPr algn="just">
              <a:lnSpc>
                <a:spcPct val="120000"/>
              </a:lnSpc>
            </a:pPr>
            <a:r>
              <a:rPr lang="en-US" sz="8000" dirty="0"/>
              <a:t>A vertical axis machine need not be oriented with respect to wind direction.</a:t>
            </a:r>
          </a:p>
          <a:p>
            <a:pPr algn="just">
              <a:lnSpc>
                <a:spcPct val="120000"/>
              </a:lnSpc>
            </a:pPr>
            <a:endParaRPr lang="en-IN" sz="8000" dirty="0"/>
          </a:p>
          <a:p>
            <a:pPr algn="just">
              <a:lnSpc>
                <a:spcPct val="120000"/>
              </a:lnSpc>
            </a:pPr>
            <a:r>
              <a:rPr lang="en-US" sz="8000" dirty="0"/>
              <a:t>Because the shaft is vertical, the transmission and generator can be mounted at ground level allowing easier servicing and a lighter weight, lower cost tower. </a:t>
            </a:r>
          </a:p>
          <a:p>
            <a:pPr algn="just">
              <a:lnSpc>
                <a:spcPct val="120000"/>
              </a:lnSpc>
            </a:pPr>
            <a:r>
              <a:rPr lang="en-US" sz="8000" dirty="0"/>
              <a:t>Although vertical axis wind turbines have these advantages, their designs are not as efficient at collecting energy from </a:t>
            </a:r>
            <a:r>
              <a:rPr lang="en-US" sz="8000" dirty="0" err="1"/>
              <a:t>thewind</a:t>
            </a:r>
            <a:r>
              <a:rPr lang="en-US" sz="8000" dirty="0"/>
              <a:t> as are the horizontal machine designs. </a:t>
            </a:r>
          </a:p>
          <a:p>
            <a:pPr algn="just">
              <a:lnSpc>
                <a:spcPct val="120000"/>
              </a:lnSpc>
            </a:pPr>
            <a:r>
              <a:rPr lang="en-US" sz="8000" dirty="0"/>
              <a:t>There is one more type of wind-mill called </a:t>
            </a:r>
            <a:r>
              <a:rPr lang="en-US" sz="8000" dirty="0" err="1"/>
              <a:t>Cyclo</a:t>
            </a:r>
            <a:r>
              <a:rPr lang="en-US" sz="8000" dirty="0"/>
              <a:t>-gyro wind-mill with very high efficiency of about 60%. However, it is not very stable and is very sensitive to wind direction. It is also very complex to build</a:t>
            </a:r>
            <a:r>
              <a:rPr lang="en-US" sz="8000" dirty="0" smtClean="0"/>
              <a:t>.</a:t>
            </a:r>
            <a:endParaRPr lang="en-IN" sz="8000" dirty="0"/>
          </a:p>
        </p:txBody>
      </p:sp>
      <p:pic>
        <p:nvPicPr>
          <p:cNvPr id="4" name="Picture 3"/>
          <p:cNvPicPr>
            <a:picLocks noChangeAspect="1"/>
          </p:cNvPicPr>
          <p:nvPr/>
        </p:nvPicPr>
        <p:blipFill>
          <a:blip r:embed="rId2"/>
          <a:stretch>
            <a:fillRect/>
          </a:stretch>
        </p:blipFill>
        <p:spPr>
          <a:xfrm>
            <a:off x="9922823" y="135171"/>
            <a:ext cx="1780737" cy="3530379"/>
          </a:xfrm>
          <a:prstGeom prst="rect">
            <a:avLst/>
          </a:prstGeom>
        </p:spPr>
      </p:pic>
      <p:pic>
        <p:nvPicPr>
          <p:cNvPr id="5" name="Picture 4"/>
          <p:cNvPicPr>
            <a:picLocks noChangeAspect="1"/>
          </p:cNvPicPr>
          <p:nvPr/>
        </p:nvPicPr>
        <p:blipFill>
          <a:blip r:embed="rId3"/>
          <a:stretch>
            <a:fillRect/>
          </a:stretch>
        </p:blipFill>
        <p:spPr>
          <a:xfrm>
            <a:off x="9922823" y="4373218"/>
            <a:ext cx="1981818" cy="1970172"/>
          </a:xfrm>
          <a:prstGeom prst="rect">
            <a:avLst/>
          </a:prstGeom>
        </p:spPr>
      </p:pic>
    </p:spTree>
    <p:extLst>
      <p:ext uri="{BB962C8B-B14F-4D97-AF65-F5344CB8AC3E}">
        <p14:creationId xmlns:p14="http://schemas.microsoft.com/office/powerpoint/2010/main" xmlns="" val="2919998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3" y="1"/>
            <a:ext cx="10515600" cy="1121134"/>
          </a:xfrm>
        </p:spPr>
        <p:txBody>
          <a:bodyPr/>
          <a:lstStyle/>
          <a:p>
            <a:r>
              <a:rPr lang="en-US" dirty="0" smtClean="0"/>
              <a:t>What Makes Wind</a:t>
            </a:r>
            <a:endParaRPr lang="en-IN" dirty="0"/>
          </a:p>
        </p:txBody>
      </p:sp>
      <p:pic>
        <p:nvPicPr>
          <p:cNvPr id="4" name="Content Placeholder 3"/>
          <p:cNvPicPr>
            <a:picLocks noGrp="1" noChangeAspect="1"/>
          </p:cNvPicPr>
          <p:nvPr>
            <p:ph idx="1"/>
          </p:nvPr>
        </p:nvPicPr>
        <p:blipFill>
          <a:blip r:embed="rId2"/>
          <a:stretch>
            <a:fillRect/>
          </a:stretch>
        </p:blipFill>
        <p:spPr>
          <a:xfrm>
            <a:off x="6175324" y="63612"/>
            <a:ext cx="6016676" cy="4777533"/>
          </a:xfrm>
          <a:prstGeom prst="rect">
            <a:avLst/>
          </a:prstGeom>
        </p:spPr>
      </p:pic>
      <p:sp>
        <p:nvSpPr>
          <p:cNvPr id="5" name="TextBox 4"/>
          <p:cNvSpPr txBox="1"/>
          <p:nvPr/>
        </p:nvSpPr>
        <p:spPr>
          <a:xfrm>
            <a:off x="0" y="1121135"/>
            <a:ext cx="5828306" cy="5109091"/>
          </a:xfrm>
          <a:prstGeom prst="rect">
            <a:avLst/>
          </a:prstGeom>
          <a:noFill/>
        </p:spPr>
        <p:txBody>
          <a:bodyPr wrap="square" rtlCol="0">
            <a:spAutoFit/>
          </a:bodyPr>
          <a:lstStyle/>
          <a:p>
            <a:pPr algn="just"/>
            <a:r>
              <a:rPr lang="en-US" altLang="en-US" sz="2800" dirty="0" smtClean="0"/>
              <a:t>Heat from the sun causes convection in the atmosphere, meaning the heated air rises. These currents create zones of high and low air pressure within the atmosphere. As the heated air rises, it creates a low pressure zone near the ground. Air from surrounding cooler areas rushes in to balance the pressure. These horizontal pressure differences account for the ambient wind and more intense storm wind</a:t>
            </a:r>
            <a:r>
              <a:rPr lang="en-US" altLang="en-US" dirty="0" smtClean="0"/>
              <a:t>.</a:t>
            </a:r>
          </a:p>
          <a:p>
            <a:endParaRPr lang="en-IN" dirty="0"/>
          </a:p>
        </p:txBody>
      </p:sp>
    </p:spTree>
    <p:extLst>
      <p:ext uri="{BB962C8B-B14F-4D97-AF65-F5344CB8AC3E}">
        <p14:creationId xmlns:p14="http://schemas.microsoft.com/office/powerpoint/2010/main" xmlns="" val="41419160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379" y="1356811"/>
            <a:ext cx="4935109" cy="5021055"/>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smtClean="0"/>
              <a:t>Omni-directional</a:t>
            </a:r>
          </a:p>
          <a:p>
            <a:pPr marL="742950" lvl="1" indent="-285750">
              <a:lnSpc>
                <a:spcPct val="150000"/>
              </a:lnSpc>
              <a:buFont typeface="Arial" panose="020B0604020202020204" pitchFamily="34" charset="0"/>
              <a:buChar char="•"/>
            </a:pPr>
            <a:r>
              <a:rPr lang="en-US" sz="2400" dirty="0" smtClean="0"/>
              <a:t>accepts wind from any direction</a:t>
            </a:r>
          </a:p>
          <a:p>
            <a:pPr marL="285750" indent="-285750">
              <a:lnSpc>
                <a:spcPct val="150000"/>
              </a:lnSpc>
              <a:buFont typeface="Arial" panose="020B0604020202020204" pitchFamily="34" charset="0"/>
              <a:buChar char="•"/>
            </a:pPr>
            <a:r>
              <a:rPr lang="en-US" sz="2400" dirty="0" smtClean="0"/>
              <a:t>Components can be mounted at ground level</a:t>
            </a:r>
          </a:p>
          <a:p>
            <a:pPr marL="742950" lvl="1" indent="-285750">
              <a:lnSpc>
                <a:spcPct val="150000"/>
              </a:lnSpc>
              <a:buFont typeface="Arial" panose="020B0604020202020204" pitchFamily="34" charset="0"/>
              <a:buChar char="•"/>
            </a:pPr>
            <a:r>
              <a:rPr lang="en-US" sz="2400" dirty="0" smtClean="0"/>
              <a:t>ease of service</a:t>
            </a:r>
          </a:p>
          <a:p>
            <a:pPr marL="742950" lvl="1" indent="-285750">
              <a:lnSpc>
                <a:spcPct val="150000"/>
              </a:lnSpc>
              <a:buFont typeface="Arial" panose="020B0604020202020204" pitchFamily="34" charset="0"/>
              <a:buChar char="•"/>
            </a:pPr>
            <a:r>
              <a:rPr lang="en-US" sz="2400" dirty="0" smtClean="0"/>
              <a:t>lighter weight towers</a:t>
            </a:r>
          </a:p>
          <a:p>
            <a:pPr marL="285750" indent="-285750">
              <a:lnSpc>
                <a:spcPct val="150000"/>
              </a:lnSpc>
              <a:buFont typeface="Arial" panose="020B0604020202020204" pitchFamily="34" charset="0"/>
              <a:buChar char="•"/>
            </a:pPr>
            <a:r>
              <a:rPr lang="en-US" sz="2400" dirty="0" smtClean="0"/>
              <a:t>Can theoretically use less materials to capture the same amount of wind</a:t>
            </a:r>
            <a:endParaRPr lang="en-US" sz="2400" dirty="0"/>
          </a:p>
        </p:txBody>
      </p:sp>
      <p:sp>
        <p:nvSpPr>
          <p:cNvPr id="7" name="Rectangle 6"/>
          <p:cNvSpPr/>
          <p:nvPr/>
        </p:nvSpPr>
        <p:spPr>
          <a:xfrm>
            <a:off x="6315986" y="1356811"/>
            <a:ext cx="5587117" cy="4467057"/>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smtClean="0"/>
              <a:t>Rotors generally near ground where wind is poorer</a:t>
            </a:r>
          </a:p>
          <a:p>
            <a:pPr marL="285750" indent="-285750">
              <a:lnSpc>
                <a:spcPct val="150000"/>
              </a:lnSpc>
              <a:buFont typeface="Arial" panose="020B0604020202020204" pitchFamily="34" charset="0"/>
              <a:buChar char="•"/>
            </a:pPr>
            <a:r>
              <a:rPr lang="en-US" sz="2400" dirty="0" smtClean="0"/>
              <a:t>Centrifugal force stresses blades</a:t>
            </a:r>
          </a:p>
          <a:p>
            <a:pPr marL="285750" indent="-285750">
              <a:lnSpc>
                <a:spcPct val="150000"/>
              </a:lnSpc>
              <a:buFont typeface="Arial" panose="020B0604020202020204" pitchFamily="34" charset="0"/>
              <a:buChar char="•"/>
            </a:pPr>
            <a:r>
              <a:rPr lang="en-US" sz="2400" dirty="0" smtClean="0"/>
              <a:t>Poor self-starting capabilities</a:t>
            </a:r>
          </a:p>
          <a:p>
            <a:pPr marL="285750" indent="-285750">
              <a:lnSpc>
                <a:spcPct val="150000"/>
              </a:lnSpc>
              <a:buFont typeface="Arial" panose="020B0604020202020204" pitchFamily="34" charset="0"/>
              <a:buChar char="•"/>
            </a:pPr>
            <a:r>
              <a:rPr lang="en-US" sz="2400" dirty="0" smtClean="0"/>
              <a:t>Requires support at top of turbine rotor</a:t>
            </a:r>
          </a:p>
          <a:p>
            <a:pPr marL="285750" indent="-285750">
              <a:lnSpc>
                <a:spcPct val="150000"/>
              </a:lnSpc>
              <a:buFont typeface="Arial" panose="020B0604020202020204" pitchFamily="34" charset="0"/>
              <a:buChar char="•"/>
            </a:pPr>
            <a:r>
              <a:rPr lang="en-US" sz="2400" dirty="0" smtClean="0"/>
              <a:t>Requires entire rotor to be removed to replace bearings</a:t>
            </a:r>
          </a:p>
          <a:p>
            <a:pPr marL="285750" indent="-285750">
              <a:lnSpc>
                <a:spcPct val="150000"/>
              </a:lnSpc>
              <a:buFont typeface="Arial" panose="020B0604020202020204" pitchFamily="34" charset="0"/>
              <a:buChar char="•"/>
            </a:pPr>
            <a:r>
              <a:rPr lang="en-US" sz="2400" dirty="0" smtClean="0"/>
              <a:t>Overall poor performance and reliability</a:t>
            </a:r>
            <a:endParaRPr lang="en-US" sz="2400" dirty="0"/>
          </a:p>
        </p:txBody>
      </p:sp>
      <p:sp>
        <p:nvSpPr>
          <p:cNvPr id="8" name="TextBox 7"/>
          <p:cNvSpPr txBox="1"/>
          <p:nvPr/>
        </p:nvSpPr>
        <p:spPr>
          <a:xfrm>
            <a:off x="925664" y="556592"/>
            <a:ext cx="2024270" cy="800219"/>
          </a:xfrm>
          <a:prstGeom prst="rect">
            <a:avLst/>
          </a:prstGeom>
          <a:noFill/>
        </p:spPr>
        <p:txBody>
          <a:bodyPr wrap="square" rtlCol="0">
            <a:spAutoFit/>
          </a:bodyPr>
          <a:lstStyle/>
          <a:p>
            <a:r>
              <a:rPr lang="en-US" sz="2800" b="1" dirty="0" smtClean="0">
                <a:solidFill>
                  <a:srgbClr val="00B0F0"/>
                </a:solidFill>
              </a:rPr>
              <a:t>Advantages</a:t>
            </a:r>
          </a:p>
          <a:p>
            <a:endParaRPr lang="en-IN" dirty="0"/>
          </a:p>
        </p:txBody>
      </p:sp>
      <p:sp>
        <p:nvSpPr>
          <p:cNvPr id="9" name="TextBox 8"/>
          <p:cNvSpPr txBox="1"/>
          <p:nvPr/>
        </p:nvSpPr>
        <p:spPr>
          <a:xfrm>
            <a:off x="6639339" y="485030"/>
            <a:ext cx="2332754" cy="800219"/>
          </a:xfrm>
          <a:prstGeom prst="rect">
            <a:avLst/>
          </a:prstGeom>
          <a:noFill/>
        </p:spPr>
        <p:txBody>
          <a:bodyPr wrap="none" rtlCol="0">
            <a:spAutoFit/>
          </a:bodyPr>
          <a:lstStyle/>
          <a:p>
            <a:r>
              <a:rPr lang="en-US" sz="2800" b="1" dirty="0" smtClean="0">
                <a:solidFill>
                  <a:srgbClr val="00B0F0"/>
                </a:solidFill>
              </a:rPr>
              <a:t>Disadvantages</a:t>
            </a:r>
          </a:p>
          <a:p>
            <a:endParaRPr lang="en-IN" dirty="0"/>
          </a:p>
        </p:txBody>
      </p:sp>
    </p:spTree>
    <p:extLst>
      <p:ext uri="{BB962C8B-B14F-4D97-AF65-F5344CB8AC3E}">
        <p14:creationId xmlns:p14="http://schemas.microsoft.com/office/powerpoint/2010/main" xmlns="" val="2269352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5" y="127226"/>
            <a:ext cx="10515600" cy="724203"/>
          </a:xfrm>
        </p:spPr>
        <p:txBody>
          <a:bodyPr>
            <a:normAutofit/>
          </a:bodyPr>
          <a:lstStyle/>
          <a:p>
            <a:r>
              <a:rPr lang="en-US" b="1" dirty="0" smtClean="0"/>
              <a:t>Main </a:t>
            </a:r>
            <a:r>
              <a:rPr lang="en-US" b="1" dirty="0"/>
              <a:t>Components of a wind-mill</a:t>
            </a:r>
            <a:endParaRPr lang="en-IN" dirty="0"/>
          </a:p>
        </p:txBody>
      </p:sp>
      <p:pic>
        <p:nvPicPr>
          <p:cNvPr id="4" name="Content Placeholder 3"/>
          <p:cNvPicPr>
            <a:picLocks noGrp="1" noChangeAspect="1"/>
          </p:cNvPicPr>
          <p:nvPr>
            <p:ph idx="1"/>
          </p:nvPr>
        </p:nvPicPr>
        <p:blipFill>
          <a:blip r:embed="rId2" cstate="print"/>
          <a:stretch>
            <a:fillRect/>
          </a:stretch>
        </p:blipFill>
        <p:spPr>
          <a:xfrm>
            <a:off x="72045" y="1261083"/>
            <a:ext cx="6491626" cy="3907265"/>
          </a:xfrm>
          <a:prstGeom prst="rect">
            <a:avLst/>
          </a:prstGeom>
        </p:spPr>
      </p:pic>
      <p:sp>
        <p:nvSpPr>
          <p:cNvPr id="5" name="Rectangle 4"/>
          <p:cNvSpPr/>
          <p:nvPr/>
        </p:nvSpPr>
        <p:spPr>
          <a:xfrm>
            <a:off x="6952091" y="851429"/>
            <a:ext cx="5094135" cy="2862322"/>
          </a:xfrm>
          <a:prstGeom prst="rect">
            <a:avLst/>
          </a:prstGeom>
        </p:spPr>
        <p:txBody>
          <a:bodyPr wrap="square">
            <a:spAutoFit/>
          </a:bodyPr>
          <a:lstStyle/>
          <a:p>
            <a:r>
              <a:rPr lang="en-US" b="1" dirty="0" smtClean="0"/>
              <a:t>Rotor:</a:t>
            </a:r>
          </a:p>
          <a:p>
            <a:pPr marL="285750" indent="-285750">
              <a:buFont typeface="Arial" panose="020B0604020202020204" pitchFamily="34" charset="0"/>
              <a:buChar char="•"/>
            </a:pPr>
            <a:r>
              <a:rPr lang="en-US" dirty="0" smtClean="0"/>
              <a:t>The portion of the wind turbine that collects energy from the wind is called the rotor.</a:t>
            </a:r>
          </a:p>
          <a:p>
            <a:pPr marL="285750" indent="-285750">
              <a:buFont typeface="Arial" panose="020B0604020202020204" pitchFamily="34" charset="0"/>
              <a:buChar char="•"/>
            </a:pPr>
            <a:r>
              <a:rPr lang="en-US" dirty="0" smtClean="0"/>
              <a:t>The rotor usually consists of two or more wooden, fiberglass or metal blades which rotate about an axis (horizontal or vertical)at a rate determined by the wind speed and the shape of the blades.</a:t>
            </a:r>
          </a:p>
          <a:p>
            <a:pPr marL="285750" indent="-285750">
              <a:buFont typeface="Arial" panose="020B0604020202020204" pitchFamily="34" charset="0"/>
              <a:buChar char="•"/>
            </a:pPr>
            <a:r>
              <a:rPr lang="en-US" dirty="0" smtClean="0"/>
              <a:t>The blades are attached to the hub, which in turn is attached to the main shaft</a:t>
            </a:r>
            <a:endParaRPr lang="en-IN" dirty="0"/>
          </a:p>
        </p:txBody>
      </p:sp>
      <p:sp>
        <p:nvSpPr>
          <p:cNvPr id="6" name="Rectangle 5"/>
          <p:cNvSpPr/>
          <p:nvPr/>
        </p:nvSpPr>
        <p:spPr>
          <a:xfrm>
            <a:off x="7097863" y="4428345"/>
            <a:ext cx="5004022" cy="2308324"/>
          </a:xfrm>
          <a:prstGeom prst="rect">
            <a:avLst/>
          </a:prstGeom>
        </p:spPr>
        <p:txBody>
          <a:bodyPr wrap="square">
            <a:spAutoFit/>
          </a:bodyPr>
          <a:lstStyle/>
          <a:p>
            <a:r>
              <a:rPr lang="en-US" b="1" dirty="0" smtClean="0"/>
              <a:t>Drag Design:</a:t>
            </a:r>
          </a:p>
          <a:p>
            <a:pPr marL="285750" indent="-285750">
              <a:buFont typeface="Arial" panose="020B0604020202020204" pitchFamily="34" charset="0"/>
              <a:buChar char="•"/>
            </a:pPr>
            <a:r>
              <a:rPr lang="en-US" dirty="0" smtClean="0"/>
              <a:t>Blade designs operate on either the principle of drag or lift.</a:t>
            </a:r>
          </a:p>
          <a:p>
            <a:pPr marL="285750" indent="-285750">
              <a:buFont typeface="Arial" panose="020B0604020202020204" pitchFamily="34" charset="0"/>
              <a:buChar char="•"/>
            </a:pPr>
            <a:r>
              <a:rPr lang="en-US" dirty="0" smtClean="0"/>
              <a:t>For the drag design, the wind literally pushes the blades out of the way.</a:t>
            </a:r>
          </a:p>
          <a:p>
            <a:pPr marL="285750" indent="-285750">
              <a:buFont typeface="Arial" panose="020B0604020202020204" pitchFamily="34" charset="0"/>
              <a:buChar char="•"/>
            </a:pPr>
            <a:r>
              <a:rPr lang="en-US" dirty="0" smtClean="0"/>
              <a:t>Drag powered wind turbines are characterized by slower rotational speeds and high torque capabilities.</a:t>
            </a:r>
            <a:endParaRPr lang="en-IN" dirty="0"/>
          </a:p>
        </p:txBody>
      </p:sp>
    </p:spTree>
    <p:extLst>
      <p:ext uri="{BB962C8B-B14F-4D97-AF65-F5344CB8AC3E}">
        <p14:creationId xmlns:p14="http://schemas.microsoft.com/office/powerpoint/2010/main" xmlns="" val="322731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8651019" cy="6782463"/>
          </a:xfrm>
        </p:spPr>
        <p:txBody>
          <a:bodyPr>
            <a:normAutofit fontScale="55000" lnSpcReduction="20000"/>
          </a:bodyPr>
          <a:lstStyle/>
          <a:p>
            <a:pPr marL="0" indent="0">
              <a:buNone/>
            </a:pPr>
            <a:r>
              <a:rPr lang="en-IN" b="1" dirty="0" smtClean="0"/>
              <a:t>Lift </a:t>
            </a:r>
            <a:r>
              <a:rPr lang="en-IN" b="1" dirty="0"/>
              <a:t>Design:</a:t>
            </a:r>
            <a:endParaRPr lang="en-IN" dirty="0"/>
          </a:p>
          <a:p>
            <a:pPr>
              <a:lnSpc>
                <a:spcPct val="120000"/>
              </a:lnSpc>
            </a:pPr>
            <a:r>
              <a:rPr lang="en-US" sz="3600" dirty="0" smtClean="0"/>
              <a:t>The </a:t>
            </a:r>
            <a:r>
              <a:rPr lang="en-US" sz="3600" dirty="0"/>
              <a:t>lift blade design employs the same principle that enables airplanes, kites and birds to fly. </a:t>
            </a:r>
          </a:p>
          <a:p>
            <a:pPr>
              <a:lnSpc>
                <a:spcPct val="120000"/>
              </a:lnSpc>
            </a:pPr>
            <a:r>
              <a:rPr lang="en-US" sz="3600" dirty="0" smtClean="0"/>
              <a:t>The </a:t>
            </a:r>
            <a:r>
              <a:rPr lang="en-US" sz="3600" dirty="0"/>
              <a:t>blade is essentially an airfoil, or wing. </a:t>
            </a:r>
          </a:p>
          <a:p>
            <a:pPr>
              <a:lnSpc>
                <a:spcPct val="120000"/>
              </a:lnSpc>
            </a:pPr>
            <a:r>
              <a:rPr lang="en-US" sz="3600" dirty="0" smtClean="0"/>
              <a:t>When </a:t>
            </a:r>
            <a:r>
              <a:rPr lang="en-US" sz="3600" dirty="0"/>
              <a:t>air flows past the blade, a wind speed and pressure differential is created between the upper and lower blade surfaces. </a:t>
            </a:r>
          </a:p>
          <a:p>
            <a:pPr>
              <a:lnSpc>
                <a:spcPct val="120000"/>
              </a:lnSpc>
            </a:pPr>
            <a:r>
              <a:rPr lang="en-US" sz="3600" dirty="0" smtClean="0"/>
              <a:t>The </a:t>
            </a:r>
            <a:r>
              <a:rPr lang="en-US" sz="3600" dirty="0"/>
              <a:t>pressure at the lower surface is greater and thus acts to "lift" the blade. </a:t>
            </a:r>
            <a:endParaRPr lang="en-US" sz="3600" dirty="0" smtClean="0"/>
          </a:p>
          <a:p>
            <a:pPr>
              <a:lnSpc>
                <a:spcPct val="120000"/>
              </a:lnSpc>
            </a:pPr>
            <a:r>
              <a:rPr lang="en-US" sz="3600" dirty="0" smtClean="0"/>
              <a:t>When </a:t>
            </a:r>
            <a:r>
              <a:rPr lang="en-US" sz="3600" dirty="0"/>
              <a:t>blades are attached to a central axis, like a wind turbine rotor, the lift is translated into rotational motion. </a:t>
            </a:r>
          </a:p>
          <a:p>
            <a:pPr>
              <a:lnSpc>
                <a:spcPct val="120000"/>
              </a:lnSpc>
            </a:pPr>
            <a:r>
              <a:rPr lang="en-US" sz="3600" dirty="0" smtClean="0"/>
              <a:t>Lift-powered </a:t>
            </a:r>
            <a:r>
              <a:rPr lang="en-US" sz="3600" dirty="0"/>
              <a:t>wind turbines have much higher rotational speeds than drag types and therefore well suited for electricity generation</a:t>
            </a:r>
            <a:r>
              <a:rPr lang="en-US" sz="3600" dirty="0" smtClean="0"/>
              <a:t>.</a:t>
            </a:r>
          </a:p>
          <a:p>
            <a:pPr>
              <a:lnSpc>
                <a:spcPct val="120000"/>
              </a:lnSpc>
            </a:pPr>
            <a:endParaRPr lang="en-IN" sz="3600" dirty="0"/>
          </a:p>
          <a:p>
            <a:pPr marL="0" indent="0">
              <a:lnSpc>
                <a:spcPct val="120000"/>
              </a:lnSpc>
              <a:buNone/>
            </a:pPr>
            <a:r>
              <a:rPr lang="en-US" sz="3600" b="1" dirty="0"/>
              <a:t>Tip Speed Ratio</a:t>
            </a:r>
            <a:r>
              <a:rPr lang="en-US" sz="3600" b="1" dirty="0" smtClean="0"/>
              <a:t>:</a:t>
            </a:r>
          </a:p>
          <a:p>
            <a:pPr>
              <a:lnSpc>
                <a:spcPct val="120000"/>
              </a:lnSpc>
            </a:pPr>
            <a:r>
              <a:rPr lang="en-US" sz="3600" dirty="0" smtClean="0"/>
              <a:t>The </a:t>
            </a:r>
            <a:r>
              <a:rPr lang="en-US" sz="3600" dirty="0"/>
              <a:t>tip-speed is the ratio of the rotational speed of the blade to the wind speed</a:t>
            </a:r>
            <a:r>
              <a:rPr lang="en-US" sz="3600" dirty="0" smtClean="0"/>
              <a:t>.</a:t>
            </a:r>
          </a:p>
          <a:p>
            <a:pPr>
              <a:lnSpc>
                <a:spcPct val="120000"/>
              </a:lnSpc>
            </a:pPr>
            <a:r>
              <a:rPr lang="en-US" sz="3600" dirty="0" smtClean="0"/>
              <a:t>The </a:t>
            </a:r>
            <a:r>
              <a:rPr lang="en-US" sz="3600" dirty="0"/>
              <a:t>larger this ratio, the faster the rotation of the wind turbine rotor at a given wind speed. </a:t>
            </a:r>
          </a:p>
          <a:p>
            <a:endParaRPr lang="en-US" dirty="0"/>
          </a:p>
          <a:p>
            <a:endParaRPr lang="en-US" dirty="0"/>
          </a:p>
          <a:p>
            <a:endParaRPr lang="en-IN" dirty="0"/>
          </a:p>
        </p:txBody>
      </p:sp>
      <p:pic>
        <p:nvPicPr>
          <p:cNvPr id="4" name="Picture 3"/>
          <p:cNvPicPr>
            <a:picLocks noChangeAspect="1"/>
          </p:cNvPicPr>
          <p:nvPr/>
        </p:nvPicPr>
        <p:blipFill>
          <a:blip r:embed="rId2"/>
          <a:stretch>
            <a:fillRect/>
          </a:stretch>
        </p:blipFill>
        <p:spPr>
          <a:xfrm>
            <a:off x="9040633" y="823134"/>
            <a:ext cx="3045350" cy="1857495"/>
          </a:xfrm>
          <a:prstGeom prst="rect">
            <a:avLst/>
          </a:prstGeom>
        </p:spPr>
      </p:pic>
    </p:spTree>
    <p:extLst>
      <p:ext uri="{BB962C8B-B14F-4D97-AF65-F5344CB8AC3E}">
        <p14:creationId xmlns:p14="http://schemas.microsoft.com/office/powerpoint/2010/main" xmlns="" val="1735565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176963"/>
          </a:xfrm>
        </p:spPr>
        <p:txBody>
          <a:bodyPr>
            <a:normAutofit fontScale="85000" lnSpcReduction="10000"/>
          </a:bodyPr>
          <a:lstStyle/>
          <a:p>
            <a:pPr>
              <a:lnSpc>
                <a:spcPct val="110000"/>
              </a:lnSpc>
            </a:pPr>
            <a:r>
              <a:rPr lang="en-US" dirty="0" smtClean="0"/>
              <a:t>Electricity </a:t>
            </a:r>
            <a:r>
              <a:rPr lang="en-US" dirty="0"/>
              <a:t>generation requires high rotational speeds. </a:t>
            </a:r>
          </a:p>
          <a:p>
            <a:pPr>
              <a:lnSpc>
                <a:spcPct val="110000"/>
              </a:lnSpc>
            </a:pPr>
            <a:r>
              <a:rPr lang="en-US" dirty="0" smtClean="0"/>
              <a:t>Lift-type </a:t>
            </a:r>
            <a:r>
              <a:rPr lang="en-US" dirty="0"/>
              <a:t>wind turbines have maximum tip-speed ratios of around 10, while drag-type ratios are approximately 1. </a:t>
            </a:r>
          </a:p>
          <a:p>
            <a:pPr>
              <a:lnSpc>
                <a:spcPct val="110000"/>
              </a:lnSpc>
            </a:pPr>
            <a:r>
              <a:rPr lang="en-US" dirty="0" smtClean="0"/>
              <a:t>Given </a:t>
            </a:r>
            <a:r>
              <a:rPr lang="en-US" dirty="0"/>
              <a:t>the high rotational speed requirements of electrical generators, it is clear that the lift-type wind turbine is most practical for this application.</a:t>
            </a:r>
          </a:p>
          <a:p>
            <a:pPr>
              <a:lnSpc>
                <a:spcPct val="110000"/>
              </a:lnSpc>
            </a:pPr>
            <a:r>
              <a:rPr lang="en-US" dirty="0" smtClean="0"/>
              <a:t>The </a:t>
            </a:r>
            <a:r>
              <a:rPr lang="en-US" dirty="0"/>
              <a:t>number of blades that make up a rotor and the total area they cover affect wind turbine performance. </a:t>
            </a:r>
          </a:p>
          <a:p>
            <a:pPr>
              <a:lnSpc>
                <a:spcPct val="110000"/>
              </a:lnSpc>
            </a:pPr>
            <a:r>
              <a:rPr lang="en-US" dirty="0" smtClean="0"/>
              <a:t>For </a:t>
            </a:r>
            <a:r>
              <a:rPr lang="en-US" dirty="0"/>
              <a:t>a lift-type rotor to function effectively, the wind must flow smoothly over the blades. </a:t>
            </a:r>
            <a:endParaRPr lang="en-US" dirty="0" smtClean="0"/>
          </a:p>
          <a:p>
            <a:pPr>
              <a:lnSpc>
                <a:spcPct val="110000"/>
              </a:lnSpc>
            </a:pPr>
            <a:endParaRPr lang="en-IN" dirty="0"/>
          </a:p>
          <a:p>
            <a:pPr>
              <a:lnSpc>
                <a:spcPct val="110000"/>
              </a:lnSpc>
            </a:pPr>
            <a:r>
              <a:rPr lang="en-US" dirty="0" smtClean="0"/>
              <a:t>To </a:t>
            </a:r>
            <a:r>
              <a:rPr lang="en-US" dirty="0"/>
              <a:t>avoid turbulence, spacing between blades should be great enough so that one blade will not encounter the disturbed, weaker air flow caused by the blade which passed before it. </a:t>
            </a:r>
          </a:p>
          <a:p>
            <a:pPr>
              <a:lnSpc>
                <a:spcPct val="110000"/>
              </a:lnSpc>
            </a:pPr>
            <a:r>
              <a:rPr lang="en-US" dirty="0" smtClean="0"/>
              <a:t>It </a:t>
            </a:r>
            <a:r>
              <a:rPr lang="en-US" dirty="0"/>
              <a:t>is because of this requirement that most wind turbines have only two or three blades on their rotors.</a:t>
            </a:r>
          </a:p>
          <a:p>
            <a:endParaRPr lang="en-US" dirty="0"/>
          </a:p>
          <a:p>
            <a:endParaRPr lang="en-IN" dirty="0"/>
          </a:p>
        </p:txBody>
      </p:sp>
    </p:spTree>
    <p:extLst>
      <p:ext uri="{BB962C8B-B14F-4D97-AF65-F5344CB8AC3E}">
        <p14:creationId xmlns:p14="http://schemas.microsoft.com/office/powerpoint/2010/main" xmlns="" val="418260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70000" lnSpcReduction="20000"/>
          </a:bodyPr>
          <a:lstStyle/>
          <a:p>
            <a:pPr marL="0" indent="0">
              <a:buNone/>
            </a:pPr>
            <a:r>
              <a:rPr lang="en-IN" b="1" dirty="0" smtClean="0"/>
              <a:t>Generator</a:t>
            </a:r>
            <a:r>
              <a:rPr lang="en-IN" b="1" dirty="0"/>
              <a:t>:</a:t>
            </a:r>
            <a:endParaRPr lang="en-IN" dirty="0"/>
          </a:p>
          <a:p>
            <a:pPr>
              <a:lnSpc>
                <a:spcPct val="120000"/>
              </a:lnSpc>
            </a:pPr>
            <a:r>
              <a:rPr lang="en-US" dirty="0" smtClean="0"/>
              <a:t>The </a:t>
            </a:r>
            <a:r>
              <a:rPr lang="en-US" dirty="0"/>
              <a:t>generator is what converts the turning motion of a wind turbine's blades into electricity. </a:t>
            </a:r>
          </a:p>
          <a:p>
            <a:pPr>
              <a:lnSpc>
                <a:spcPct val="120000"/>
              </a:lnSpc>
            </a:pPr>
            <a:r>
              <a:rPr lang="en-US" dirty="0" smtClean="0"/>
              <a:t>Inside </a:t>
            </a:r>
            <a:r>
              <a:rPr lang="en-US" dirty="0"/>
              <a:t>this component, coils of wire are rotated in a magnetic field to produce electricity. </a:t>
            </a:r>
          </a:p>
          <a:p>
            <a:pPr>
              <a:lnSpc>
                <a:spcPct val="120000"/>
              </a:lnSpc>
            </a:pPr>
            <a:r>
              <a:rPr lang="en-US" dirty="0" smtClean="0"/>
              <a:t>Different </a:t>
            </a:r>
            <a:r>
              <a:rPr lang="en-US" dirty="0"/>
              <a:t>generator designs produce either alternating current (AC) or direct current (DC), and they are available in a large range of output power ratings. </a:t>
            </a:r>
          </a:p>
          <a:p>
            <a:pPr>
              <a:lnSpc>
                <a:spcPct val="120000"/>
              </a:lnSpc>
            </a:pPr>
            <a:r>
              <a:rPr lang="en-US" dirty="0" smtClean="0"/>
              <a:t>The </a:t>
            </a:r>
            <a:r>
              <a:rPr lang="en-US" dirty="0"/>
              <a:t>generator's rating, or size, is dependent on the length of the wind turbine's blades because more energy is captured by longer blades</a:t>
            </a:r>
            <a:r>
              <a:rPr lang="en-US" dirty="0" smtClean="0"/>
              <a:t>.</a:t>
            </a:r>
          </a:p>
          <a:p>
            <a:pPr>
              <a:lnSpc>
                <a:spcPct val="120000"/>
              </a:lnSpc>
            </a:pPr>
            <a:r>
              <a:rPr lang="en-US" dirty="0" smtClean="0"/>
              <a:t>It </a:t>
            </a:r>
            <a:r>
              <a:rPr lang="en-US" dirty="0"/>
              <a:t>is important to select the right type of generator to match intended use</a:t>
            </a:r>
            <a:r>
              <a:rPr lang="en-US" dirty="0" smtClean="0"/>
              <a:t>.</a:t>
            </a:r>
          </a:p>
          <a:p>
            <a:pPr>
              <a:lnSpc>
                <a:spcPct val="120000"/>
              </a:lnSpc>
            </a:pPr>
            <a:endParaRPr lang="en-IN" dirty="0"/>
          </a:p>
          <a:p>
            <a:pPr>
              <a:lnSpc>
                <a:spcPct val="120000"/>
              </a:lnSpc>
            </a:pPr>
            <a:r>
              <a:rPr lang="en-US" dirty="0" smtClean="0"/>
              <a:t>Most </a:t>
            </a:r>
            <a:r>
              <a:rPr lang="en-US" dirty="0"/>
              <a:t>home and office appliances operate on 240 volt, 50 cycles AC. </a:t>
            </a:r>
          </a:p>
          <a:p>
            <a:pPr>
              <a:lnSpc>
                <a:spcPct val="120000"/>
              </a:lnSpc>
            </a:pPr>
            <a:r>
              <a:rPr lang="en-US" dirty="0" smtClean="0"/>
              <a:t>Some </a:t>
            </a:r>
            <a:r>
              <a:rPr lang="en-US" dirty="0"/>
              <a:t>appliances can operate on either AC or DC, such as light bulbs and resistance heaters, and many others can be adapted to run on DC. </a:t>
            </a:r>
          </a:p>
          <a:p>
            <a:pPr>
              <a:lnSpc>
                <a:spcPct val="120000"/>
              </a:lnSpc>
            </a:pPr>
            <a:r>
              <a:rPr lang="en-US" dirty="0" smtClean="0"/>
              <a:t>Storage </a:t>
            </a:r>
            <a:r>
              <a:rPr lang="en-US" dirty="0"/>
              <a:t>systems using batteries store DC and usually are configured at voltages of between 12 volts and 120 volts</a:t>
            </a:r>
            <a:r>
              <a:rPr lang="en-US" dirty="0" smtClean="0"/>
              <a:t>.</a:t>
            </a:r>
          </a:p>
          <a:p>
            <a:pPr>
              <a:lnSpc>
                <a:spcPct val="120000"/>
              </a:lnSpc>
            </a:pPr>
            <a:r>
              <a:rPr lang="en-US" dirty="0" smtClean="0"/>
              <a:t>Generators </a:t>
            </a:r>
            <a:r>
              <a:rPr lang="en-US" dirty="0"/>
              <a:t>that produce AC are generally equipped with features to produce the correct voltage of 240 V and constant frequency 50 cycles of electricity, even when the wind speed is fluctuating.</a:t>
            </a:r>
          </a:p>
          <a:p>
            <a:pPr>
              <a:lnSpc>
                <a:spcPct val="120000"/>
              </a:lnSpc>
            </a:pPr>
            <a:r>
              <a:rPr lang="en-US" dirty="0" smtClean="0"/>
              <a:t>DC </a:t>
            </a:r>
            <a:r>
              <a:rPr lang="en-US" dirty="0"/>
              <a:t>generators are normally used in battery charging applications and for operating DC appliances and machinery.</a:t>
            </a:r>
          </a:p>
          <a:p>
            <a:pPr>
              <a:lnSpc>
                <a:spcPct val="120000"/>
              </a:lnSpc>
            </a:pPr>
            <a:r>
              <a:rPr lang="en-US" dirty="0" smtClean="0"/>
              <a:t>They </a:t>
            </a:r>
            <a:r>
              <a:rPr lang="en-US" dirty="0"/>
              <a:t>also can be used to produce AC electricity with the use of an inverter, which converts DC to AC. </a:t>
            </a:r>
          </a:p>
          <a:p>
            <a:pPr marL="0" indent="0">
              <a:buNone/>
            </a:pPr>
            <a:endParaRPr lang="en-US" dirty="0"/>
          </a:p>
          <a:p>
            <a:endParaRPr lang="en-US" dirty="0"/>
          </a:p>
          <a:p>
            <a:endParaRPr lang="en-IN" dirty="0"/>
          </a:p>
        </p:txBody>
      </p:sp>
    </p:spTree>
    <p:extLst>
      <p:ext uri="{BB962C8B-B14F-4D97-AF65-F5344CB8AC3E}">
        <p14:creationId xmlns:p14="http://schemas.microsoft.com/office/powerpoint/2010/main" xmlns="" val="3625195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r>
              <a:rPr lang="en-IN" b="1" dirty="0" smtClean="0"/>
              <a:t>Transmission</a:t>
            </a:r>
            <a:r>
              <a:rPr lang="en-IN" b="1" dirty="0"/>
              <a:t>:</a:t>
            </a:r>
            <a:endParaRPr lang="en-IN" dirty="0"/>
          </a:p>
          <a:p>
            <a:pPr>
              <a:lnSpc>
                <a:spcPct val="100000"/>
              </a:lnSpc>
            </a:pPr>
            <a:r>
              <a:rPr lang="en-US" dirty="0" smtClean="0"/>
              <a:t>The </a:t>
            </a:r>
            <a:r>
              <a:rPr lang="en-US" dirty="0"/>
              <a:t>number of </a:t>
            </a:r>
            <a:r>
              <a:rPr lang="en-US" dirty="0" smtClean="0"/>
              <a:t>rpm </a:t>
            </a:r>
            <a:r>
              <a:rPr lang="en-US" dirty="0"/>
              <a:t>of a wind turbine rotor can range between 40 rpm and 400 rpm, depending on the model and the wind speed. </a:t>
            </a:r>
          </a:p>
          <a:p>
            <a:pPr>
              <a:lnSpc>
                <a:spcPct val="100000"/>
              </a:lnSpc>
            </a:pPr>
            <a:r>
              <a:rPr lang="en-US" dirty="0" smtClean="0"/>
              <a:t>Generators </a:t>
            </a:r>
            <a:r>
              <a:rPr lang="en-US" dirty="0"/>
              <a:t>typically require rpm's of 1,200 to 1,800. </a:t>
            </a:r>
          </a:p>
          <a:p>
            <a:pPr>
              <a:lnSpc>
                <a:spcPct val="100000"/>
              </a:lnSpc>
            </a:pPr>
            <a:r>
              <a:rPr lang="en-US" dirty="0" smtClean="0"/>
              <a:t>As </a:t>
            </a:r>
            <a:r>
              <a:rPr lang="en-US" dirty="0"/>
              <a:t>a result, most wind turbines require a </a:t>
            </a:r>
            <a:r>
              <a:rPr lang="en-US" b="1" dirty="0"/>
              <a:t>gear-box transmission </a:t>
            </a:r>
            <a:r>
              <a:rPr lang="en-US" dirty="0"/>
              <a:t>to increase the rotation of the generator to the speeds necessary for efficient electricity production.</a:t>
            </a:r>
          </a:p>
          <a:p>
            <a:pPr>
              <a:lnSpc>
                <a:spcPct val="100000"/>
              </a:lnSpc>
            </a:pPr>
            <a:r>
              <a:rPr lang="en-US" dirty="0" smtClean="0"/>
              <a:t>Some </a:t>
            </a:r>
            <a:r>
              <a:rPr lang="en-US" dirty="0"/>
              <a:t>DC-type wind turbines do not use transmissions.</a:t>
            </a:r>
          </a:p>
          <a:p>
            <a:pPr>
              <a:lnSpc>
                <a:spcPct val="100000"/>
              </a:lnSpc>
            </a:pPr>
            <a:r>
              <a:rPr lang="en-US" dirty="0" smtClean="0"/>
              <a:t>Instead</a:t>
            </a:r>
            <a:r>
              <a:rPr lang="en-US" dirty="0"/>
              <a:t>, they have a direct link between the rotor and generator. </a:t>
            </a:r>
          </a:p>
          <a:p>
            <a:pPr>
              <a:lnSpc>
                <a:spcPct val="100000"/>
              </a:lnSpc>
            </a:pPr>
            <a:r>
              <a:rPr lang="en-US" dirty="0" smtClean="0"/>
              <a:t>These </a:t>
            </a:r>
            <a:r>
              <a:rPr lang="en-US" dirty="0"/>
              <a:t>are known </a:t>
            </a:r>
            <a:r>
              <a:rPr lang="en-US" b="1" dirty="0"/>
              <a:t>as direct drive systems</a:t>
            </a:r>
            <a:r>
              <a:rPr lang="en-US" dirty="0"/>
              <a:t>.</a:t>
            </a:r>
          </a:p>
          <a:p>
            <a:pPr>
              <a:lnSpc>
                <a:spcPct val="100000"/>
              </a:lnSpc>
            </a:pPr>
            <a:r>
              <a:rPr lang="en-US" dirty="0" smtClean="0"/>
              <a:t>Without </a:t>
            </a:r>
            <a:r>
              <a:rPr lang="en-US" dirty="0"/>
              <a:t>a transmission, wind turbine complexity and maintenance requirements are reduced.</a:t>
            </a:r>
          </a:p>
          <a:p>
            <a:pPr>
              <a:lnSpc>
                <a:spcPct val="100000"/>
              </a:lnSpc>
            </a:pPr>
            <a:r>
              <a:rPr lang="en-US" dirty="0" smtClean="0"/>
              <a:t>But </a:t>
            </a:r>
            <a:r>
              <a:rPr lang="en-US" dirty="0"/>
              <a:t>a much larger generator is required to deliver the same power output as the AC-type wind turbines. </a:t>
            </a:r>
          </a:p>
          <a:p>
            <a:endParaRPr lang="en-IN" dirty="0"/>
          </a:p>
        </p:txBody>
      </p:sp>
    </p:spTree>
    <p:extLst>
      <p:ext uri="{BB962C8B-B14F-4D97-AF65-F5344CB8AC3E}">
        <p14:creationId xmlns:p14="http://schemas.microsoft.com/office/powerpoint/2010/main" xmlns="" val="359455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lgn="just">
              <a:buNone/>
            </a:pPr>
            <a:r>
              <a:rPr lang="en-IN" b="1" dirty="0" smtClean="0"/>
              <a:t>Tower</a:t>
            </a:r>
            <a:r>
              <a:rPr lang="en-IN" b="1" dirty="0"/>
              <a:t>:</a:t>
            </a:r>
            <a:endParaRPr lang="en-IN" dirty="0"/>
          </a:p>
          <a:p>
            <a:pPr algn="just"/>
            <a:r>
              <a:rPr lang="en-US" dirty="0" smtClean="0"/>
              <a:t>The </a:t>
            </a:r>
            <a:r>
              <a:rPr lang="en-US" dirty="0"/>
              <a:t>tower on which a wind turbine is mounted is not just a support structure. </a:t>
            </a:r>
          </a:p>
          <a:p>
            <a:pPr algn="just"/>
            <a:r>
              <a:rPr lang="en-US" dirty="0" smtClean="0"/>
              <a:t>It </a:t>
            </a:r>
            <a:r>
              <a:rPr lang="en-US" dirty="0"/>
              <a:t>also raises the wind turbine so that its blades safely clear the ground and so it can reach the stronger winds at higher elevations. </a:t>
            </a:r>
          </a:p>
          <a:p>
            <a:pPr algn="just"/>
            <a:r>
              <a:rPr lang="en-US" dirty="0" smtClean="0"/>
              <a:t>Maximum </a:t>
            </a:r>
            <a:r>
              <a:rPr lang="en-US" dirty="0"/>
              <a:t>tower height is optional in most cases, except where zoning restrictions apply. </a:t>
            </a:r>
          </a:p>
          <a:p>
            <a:pPr algn="just"/>
            <a:r>
              <a:rPr lang="en-US" dirty="0" smtClean="0"/>
              <a:t>The </a:t>
            </a:r>
            <a:r>
              <a:rPr lang="en-US" dirty="0"/>
              <a:t>decision of what height tower to use will be based on the cost of taller towers versus the value of the increase in </a:t>
            </a:r>
            <a:r>
              <a:rPr lang="en-US" dirty="0" smtClean="0"/>
              <a:t>energy production </a:t>
            </a:r>
            <a:r>
              <a:rPr lang="en-US" dirty="0"/>
              <a:t>resulting from their use. </a:t>
            </a:r>
          </a:p>
          <a:p>
            <a:pPr algn="just"/>
            <a:r>
              <a:rPr lang="en-US" dirty="0" smtClean="0"/>
              <a:t>Studies </a:t>
            </a:r>
            <a:r>
              <a:rPr lang="en-US" dirty="0"/>
              <a:t>have shown that the added cost of increasing tower height is often justified by the added power generated from the stronger winds. </a:t>
            </a:r>
          </a:p>
          <a:p>
            <a:pPr algn="just"/>
            <a:r>
              <a:rPr lang="en-US" dirty="0" smtClean="0"/>
              <a:t>Larger </a:t>
            </a:r>
            <a:r>
              <a:rPr lang="en-US" dirty="0"/>
              <a:t>wind turbines are usually mounted on towers ranging from 40 to 70 meters tall</a:t>
            </a:r>
            <a:r>
              <a:rPr lang="en-US" dirty="0" smtClean="0"/>
              <a:t>.</a:t>
            </a:r>
            <a:endParaRPr lang="en-IN" dirty="0"/>
          </a:p>
        </p:txBody>
      </p:sp>
    </p:spTree>
    <p:extLst>
      <p:ext uri="{BB962C8B-B14F-4D97-AF65-F5344CB8AC3E}">
        <p14:creationId xmlns:p14="http://schemas.microsoft.com/office/powerpoint/2010/main" xmlns="" val="380427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2007"/>
          </a:xfrm>
        </p:spPr>
        <p:txBody>
          <a:bodyPr>
            <a:normAutofit/>
          </a:bodyPr>
          <a:lstStyle/>
          <a:p>
            <a:r>
              <a:rPr lang="en-US" sz="3200" b="1" dirty="0" smtClean="0"/>
              <a:t>Operating </a:t>
            </a:r>
            <a:r>
              <a:rPr lang="en-US" sz="3200" b="1" dirty="0"/>
              <a:t>Characteristics of wind mills</a:t>
            </a:r>
            <a:endParaRPr lang="en-IN" sz="3200" dirty="0"/>
          </a:p>
        </p:txBody>
      </p:sp>
      <p:sp>
        <p:nvSpPr>
          <p:cNvPr id="3" name="Content Placeholder 2"/>
          <p:cNvSpPr>
            <a:spLocks noGrp="1"/>
          </p:cNvSpPr>
          <p:nvPr>
            <p:ph idx="1"/>
          </p:nvPr>
        </p:nvSpPr>
        <p:spPr>
          <a:xfrm>
            <a:off x="1" y="580445"/>
            <a:ext cx="7585543" cy="6202018"/>
          </a:xfrm>
        </p:spPr>
        <p:txBody>
          <a:bodyPr>
            <a:noAutofit/>
          </a:bodyPr>
          <a:lstStyle/>
          <a:p>
            <a:pPr marL="0" indent="0">
              <a:buNone/>
            </a:pPr>
            <a:r>
              <a:rPr lang="en-IN" sz="2000" b="1" dirty="0" smtClean="0"/>
              <a:t>Cut-in </a:t>
            </a:r>
            <a:r>
              <a:rPr lang="en-IN" sz="2000" b="1" dirty="0"/>
              <a:t>Speed:</a:t>
            </a:r>
            <a:endParaRPr lang="en-IN" sz="2000" dirty="0"/>
          </a:p>
          <a:p>
            <a:pPr>
              <a:lnSpc>
                <a:spcPct val="100000"/>
              </a:lnSpc>
            </a:pPr>
            <a:r>
              <a:rPr lang="en-US" sz="2000" dirty="0" smtClean="0"/>
              <a:t>Cut-in </a:t>
            </a:r>
            <a:r>
              <a:rPr lang="en-US" sz="2000" dirty="0"/>
              <a:t>speed is the minimum wind speed at which the blades will turn and generate usable power.</a:t>
            </a:r>
          </a:p>
          <a:p>
            <a:pPr>
              <a:lnSpc>
                <a:spcPct val="100000"/>
              </a:lnSpc>
            </a:pPr>
            <a:r>
              <a:rPr lang="en-US" sz="2000" dirty="0" smtClean="0"/>
              <a:t>This </a:t>
            </a:r>
            <a:r>
              <a:rPr lang="en-US" sz="2000" dirty="0"/>
              <a:t>wind speed is typically between 10 and 16 kmph.</a:t>
            </a:r>
          </a:p>
          <a:p>
            <a:pPr marL="0" indent="0">
              <a:lnSpc>
                <a:spcPct val="100000"/>
              </a:lnSpc>
              <a:buNone/>
            </a:pPr>
            <a:r>
              <a:rPr lang="en-IN" sz="2000" b="1" dirty="0" smtClean="0"/>
              <a:t>Rated </a:t>
            </a:r>
            <a:r>
              <a:rPr lang="en-IN" sz="2000" b="1" dirty="0"/>
              <a:t>Speed:</a:t>
            </a:r>
            <a:endParaRPr lang="en-IN" sz="2000" dirty="0"/>
          </a:p>
          <a:p>
            <a:pPr>
              <a:lnSpc>
                <a:spcPct val="100000"/>
              </a:lnSpc>
            </a:pPr>
            <a:r>
              <a:rPr lang="en-US" sz="2000" dirty="0" smtClean="0"/>
              <a:t>The </a:t>
            </a:r>
            <a:r>
              <a:rPr lang="en-US" sz="2000" dirty="0"/>
              <a:t>rated speed is the minimum wind speed at which the wind turbine will generate its designated rated power. </a:t>
            </a:r>
          </a:p>
          <a:p>
            <a:pPr>
              <a:lnSpc>
                <a:spcPct val="100000"/>
              </a:lnSpc>
            </a:pPr>
            <a:r>
              <a:rPr lang="en-US" sz="2000" dirty="0" smtClean="0"/>
              <a:t>For </a:t>
            </a:r>
            <a:r>
              <a:rPr lang="en-US" sz="2000" dirty="0"/>
              <a:t>example, a "10 kilowatt" wind turbine may not generate 10 kilowatts until wind speeds reach 40 kmph. </a:t>
            </a:r>
            <a:endParaRPr lang="en-US" sz="2000" dirty="0" smtClean="0"/>
          </a:p>
          <a:p>
            <a:pPr>
              <a:lnSpc>
                <a:spcPct val="100000"/>
              </a:lnSpc>
            </a:pPr>
            <a:r>
              <a:rPr lang="en-US" sz="2000" dirty="0" smtClean="0"/>
              <a:t>Rated </a:t>
            </a:r>
            <a:r>
              <a:rPr lang="en-US" sz="2000" dirty="0"/>
              <a:t>speed for most machines is in the range of 40 to 55 kmph</a:t>
            </a:r>
            <a:r>
              <a:rPr lang="en-US" sz="2000" dirty="0" smtClean="0"/>
              <a:t>.</a:t>
            </a:r>
          </a:p>
          <a:p>
            <a:pPr>
              <a:lnSpc>
                <a:spcPct val="100000"/>
              </a:lnSpc>
            </a:pPr>
            <a:r>
              <a:rPr lang="en-US" sz="2000" dirty="0"/>
              <a:t>At wind speeds between cut-in and rated, the power output from a wind turbine increases as the wind increases. </a:t>
            </a:r>
          </a:p>
          <a:p>
            <a:pPr>
              <a:lnSpc>
                <a:spcPct val="100000"/>
              </a:lnSpc>
            </a:pPr>
            <a:r>
              <a:rPr lang="en-US" sz="2000" dirty="0"/>
              <a:t>The output of most machines levels off above the rated speed. Most manufacturers provide graphs, called "power curves," showing how their wind turbine output varies with wind speed</a:t>
            </a:r>
            <a:r>
              <a:rPr lang="en-US" sz="2000" dirty="0" smtClean="0"/>
              <a:t>.</a:t>
            </a:r>
            <a:endParaRPr lang="en-IN" sz="2000" dirty="0"/>
          </a:p>
        </p:txBody>
      </p:sp>
      <p:pic>
        <p:nvPicPr>
          <p:cNvPr id="4" name="Picture 3"/>
          <p:cNvPicPr>
            <a:picLocks noChangeAspect="1"/>
          </p:cNvPicPr>
          <p:nvPr/>
        </p:nvPicPr>
        <p:blipFill>
          <a:blip r:embed="rId2"/>
          <a:stretch>
            <a:fillRect/>
          </a:stretch>
        </p:blipFill>
        <p:spPr>
          <a:xfrm>
            <a:off x="7018438" y="1455089"/>
            <a:ext cx="5117903" cy="2902225"/>
          </a:xfrm>
          <a:prstGeom prst="rect">
            <a:avLst/>
          </a:prstGeom>
        </p:spPr>
      </p:pic>
    </p:spTree>
    <p:extLst>
      <p:ext uri="{BB962C8B-B14F-4D97-AF65-F5344CB8AC3E}">
        <p14:creationId xmlns:p14="http://schemas.microsoft.com/office/powerpoint/2010/main" xmlns="" val="4285449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62" y="71562"/>
            <a:ext cx="12062128" cy="6786438"/>
          </a:xfrm>
        </p:spPr>
        <p:txBody>
          <a:bodyPr>
            <a:normAutofit/>
          </a:bodyPr>
          <a:lstStyle/>
          <a:p>
            <a:pPr marL="0" indent="0">
              <a:buNone/>
            </a:pPr>
            <a:r>
              <a:rPr lang="en-IN" b="1" dirty="0" smtClean="0"/>
              <a:t>Cut-out </a:t>
            </a:r>
            <a:r>
              <a:rPr lang="en-IN" b="1" dirty="0"/>
              <a:t>Speed:</a:t>
            </a:r>
            <a:endParaRPr lang="en-IN" dirty="0"/>
          </a:p>
          <a:p>
            <a:r>
              <a:rPr lang="en-US" dirty="0" smtClean="0"/>
              <a:t>At </a:t>
            </a:r>
            <a:r>
              <a:rPr lang="en-US" dirty="0"/>
              <a:t>very high wind speeds, typically between 72 and 128 kmph, most wind turbines cease power generation and shut down. </a:t>
            </a:r>
          </a:p>
          <a:p>
            <a:r>
              <a:rPr lang="en-US" dirty="0" smtClean="0"/>
              <a:t>The </a:t>
            </a:r>
            <a:r>
              <a:rPr lang="en-US" dirty="0"/>
              <a:t>wind speed at which shut down occurs is called the cut-out speed. </a:t>
            </a:r>
          </a:p>
          <a:p>
            <a:r>
              <a:rPr lang="en-US" dirty="0" smtClean="0"/>
              <a:t>Having </a:t>
            </a:r>
            <a:r>
              <a:rPr lang="en-US" dirty="0"/>
              <a:t>a cut-out speed is a safety feature which protects the wind turbine from damage. </a:t>
            </a:r>
          </a:p>
          <a:p>
            <a:r>
              <a:rPr lang="en-US" dirty="0" smtClean="0"/>
              <a:t>Shut </a:t>
            </a:r>
            <a:r>
              <a:rPr lang="en-US" dirty="0"/>
              <a:t>down may occur in one of several ways. In some machines an automatic brake is activated by a wind speed sensor. </a:t>
            </a:r>
            <a:endParaRPr lang="en-US" dirty="0" smtClean="0"/>
          </a:p>
          <a:p>
            <a:r>
              <a:rPr lang="en-US" dirty="0" smtClean="0"/>
              <a:t>Some </a:t>
            </a:r>
            <a:r>
              <a:rPr lang="en-US" dirty="0"/>
              <a:t>machines twist or "pitch" the blades to spill the wind.</a:t>
            </a:r>
          </a:p>
          <a:p>
            <a:r>
              <a:rPr lang="en-US" dirty="0" smtClean="0"/>
              <a:t>Still </a:t>
            </a:r>
            <a:r>
              <a:rPr lang="en-US" dirty="0"/>
              <a:t>others use "spoilers," drag flaps mounted on the blades </a:t>
            </a:r>
            <a:r>
              <a:rPr lang="en-US" dirty="0" err="1"/>
              <a:t>orthe</a:t>
            </a:r>
            <a:r>
              <a:rPr lang="en-US" dirty="0"/>
              <a:t> hub which are automatically activated by high rotor rpm's, or mechanically activated by a spring loaded device which turns the machine sideways to the wind stream.</a:t>
            </a:r>
          </a:p>
          <a:p>
            <a:r>
              <a:rPr lang="en-US" dirty="0" smtClean="0"/>
              <a:t>Normal </a:t>
            </a:r>
            <a:r>
              <a:rPr lang="en-US" dirty="0"/>
              <a:t>wind turbine operation usually resumes when the wind drops back to a safe level.</a:t>
            </a:r>
          </a:p>
          <a:p>
            <a:endParaRPr lang="en-US" dirty="0"/>
          </a:p>
          <a:p>
            <a:endParaRPr lang="en-US" dirty="0"/>
          </a:p>
          <a:p>
            <a:endParaRPr lang="en-IN" dirty="0"/>
          </a:p>
        </p:txBody>
      </p:sp>
    </p:spTree>
    <p:extLst>
      <p:ext uri="{BB962C8B-B14F-4D97-AF65-F5344CB8AC3E}">
        <p14:creationId xmlns:p14="http://schemas.microsoft.com/office/powerpoint/2010/main" xmlns="" val="1810353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17788" cy="6941489"/>
          </a:xfrm>
        </p:spPr>
        <p:txBody>
          <a:bodyPr>
            <a:normAutofit/>
          </a:bodyPr>
          <a:lstStyle/>
          <a:p>
            <a:pPr marL="0" indent="0">
              <a:buNone/>
            </a:pPr>
            <a:r>
              <a:rPr lang="en-IN" b="1" dirty="0" smtClean="0"/>
              <a:t>Betz </a:t>
            </a:r>
            <a:r>
              <a:rPr lang="en-IN" b="1" dirty="0"/>
              <a:t>Limit:</a:t>
            </a:r>
            <a:endParaRPr lang="en-IN" dirty="0"/>
          </a:p>
          <a:p>
            <a:r>
              <a:rPr lang="en-US" dirty="0" smtClean="0"/>
              <a:t>It </a:t>
            </a:r>
            <a:r>
              <a:rPr lang="en-US" dirty="0"/>
              <a:t>is the flow of air over the blades and through the rotor </a:t>
            </a:r>
            <a:r>
              <a:rPr lang="en-US" dirty="0" smtClean="0"/>
              <a:t>area that </a:t>
            </a:r>
            <a:r>
              <a:rPr lang="en-US" dirty="0"/>
              <a:t>makes a wind turbine function. </a:t>
            </a:r>
          </a:p>
          <a:p>
            <a:r>
              <a:rPr lang="en-US" dirty="0" smtClean="0"/>
              <a:t>The </a:t>
            </a:r>
            <a:r>
              <a:rPr lang="en-US" dirty="0"/>
              <a:t>wind turbine extracts energy by slowing the wind down. </a:t>
            </a:r>
            <a:endParaRPr lang="en-US" dirty="0" smtClean="0"/>
          </a:p>
          <a:p>
            <a:endParaRPr lang="en-IN" dirty="0"/>
          </a:p>
          <a:p>
            <a:r>
              <a:rPr lang="en-US" dirty="0" smtClean="0"/>
              <a:t>The </a:t>
            </a:r>
            <a:r>
              <a:rPr lang="en-US" dirty="0"/>
              <a:t>theoretical maximum amount of energy in the wind that can be collected by a wind turbine's rotor is approximately 59%.</a:t>
            </a:r>
          </a:p>
          <a:p>
            <a:endParaRPr lang="en-IN" dirty="0"/>
          </a:p>
          <a:p>
            <a:r>
              <a:rPr lang="en-US" dirty="0"/>
              <a:t>In practice, the collection efficiency of a rotor is not as </a:t>
            </a:r>
            <a:r>
              <a:rPr lang="en-US" dirty="0" err="1"/>
              <a:t>highas</a:t>
            </a:r>
            <a:r>
              <a:rPr lang="en-US" dirty="0"/>
              <a:t> 59%. A more typical efficiency is 35% to 45%. </a:t>
            </a:r>
            <a:endParaRPr lang="en-US" dirty="0" smtClean="0"/>
          </a:p>
          <a:p>
            <a:endParaRPr lang="en-US" dirty="0"/>
          </a:p>
          <a:p>
            <a:r>
              <a:rPr lang="en-US" dirty="0" smtClean="0"/>
              <a:t>A </a:t>
            </a:r>
            <a:r>
              <a:rPr lang="en-US" dirty="0"/>
              <a:t>complete wind energy system, including rotor, transmission, generator, storage and other devices, which all have less than perfect efficiencies, will deliver between 10% and 30% of the original energy available in the wind.</a:t>
            </a:r>
          </a:p>
          <a:p>
            <a:endParaRPr lang="en-US" dirty="0"/>
          </a:p>
          <a:p>
            <a:endParaRPr lang="en-IN" dirty="0"/>
          </a:p>
        </p:txBody>
      </p:sp>
    </p:spTree>
    <p:extLst>
      <p:ext uri="{BB962C8B-B14F-4D97-AF65-F5344CB8AC3E}">
        <p14:creationId xmlns:p14="http://schemas.microsoft.com/office/powerpoint/2010/main" xmlns="" val="348637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8984"/>
          </a:xfrm>
        </p:spPr>
        <p:txBody>
          <a:bodyPr/>
          <a:lstStyle/>
          <a:p>
            <a:r>
              <a:rPr lang="en-US" smtClean="0"/>
              <a:t>Global Wind Patterns</a:t>
            </a:r>
            <a:endParaRPr lang="en-IN" dirty="0"/>
          </a:p>
        </p:txBody>
      </p:sp>
      <p:pic>
        <p:nvPicPr>
          <p:cNvPr id="4" name="Content Placeholder 3"/>
          <p:cNvPicPr>
            <a:picLocks noGrp="1" noChangeAspect="1"/>
          </p:cNvPicPr>
          <p:nvPr>
            <p:ph idx="1"/>
          </p:nvPr>
        </p:nvPicPr>
        <p:blipFill>
          <a:blip r:embed="rId2"/>
          <a:stretch>
            <a:fillRect/>
          </a:stretch>
        </p:blipFill>
        <p:spPr>
          <a:xfrm>
            <a:off x="5752157" y="1017767"/>
            <a:ext cx="6439843" cy="5142861"/>
          </a:xfrm>
          <a:prstGeom prst="rect">
            <a:avLst/>
          </a:prstGeom>
        </p:spPr>
      </p:pic>
      <p:sp>
        <p:nvSpPr>
          <p:cNvPr id="5" name="TextBox 4"/>
          <p:cNvSpPr txBox="1"/>
          <p:nvPr/>
        </p:nvSpPr>
        <p:spPr>
          <a:xfrm>
            <a:off x="55659" y="683812"/>
            <a:ext cx="5963478" cy="6247864"/>
          </a:xfrm>
          <a:prstGeom prst="rect">
            <a:avLst/>
          </a:prstGeom>
          <a:noFill/>
        </p:spPr>
        <p:txBody>
          <a:bodyPr wrap="square" rtlCol="0">
            <a:spAutoFit/>
          </a:bodyPr>
          <a:lstStyle/>
          <a:p>
            <a:pPr algn="just">
              <a:spcBef>
                <a:spcPct val="0"/>
              </a:spcBef>
            </a:pPr>
            <a:r>
              <a:rPr lang="en-US" altLang="en-US" sz="2000" dirty="0" smtClean="0"/>
              <a:t>Prevailing winds are caused by the temperature differences between the Earth’s poles and its equatorial regions, as well as Earth’s rotation. The Earth’s atmosphere has several very large and steady prevailing patterns, such as the polar easterlies and the northeast trade winds. Winds are named based on the direction they originate from.  </a:t>
            </a:r>
          </a:p>
          <a:p>
            <a:pPr algn="just">
              <a:spcBef>
                <a:spcPct val="0"/>
              </a:spcBef>
            </a:pPr>
            <a:endParaRPr lang="en-US" altLang="en-US" sz="2000" dirty="0"/>
          </a:p>
          <a:p>
            <a:pPr algn="just">
              <a:spcBef>
                <a:spcPct val="0"/>
              </a:spcBef>
            </a:pPr>
            <a:r>
              <a:rPr lang="en-US" altLang="en-US" sz="2000" dirty="0" smtClean="0"/>
              <a:t>In North America, one of the prevailing dominant wind paths track in an arc from the prairies to the Great Lakes and the eastern seaboard – this wind travels in a westerly direction. </a:t>
            </a:r>
          </a:p>
          <a:p>
            <a:pPr algn="just">
              <a:spcBef>
                <a:spcPct val="0"/>
              </a:spcBef>
            </a:pPr>
            <a:endParaRPr lang="en-US" altLang="en-US" sz="2000" dirty="0" smtClean="0"/>
          </a:p>
          <a:p>
            <a:pPr algn="just">
              <a:spcBef>
                <a:spcPct val="0"/>
              </a:spcBef>
            </a:pPr>
            <a:r>
              <a:rPr lang="en-US" altLang="en-US" sz="2000" dirty="0" smtClean="0"/>
              <a:t>Wind energy is also affected by other factors. Air currents move faster and more consistently at higher altitudes–think of the blustery conditions at the tops of tall buildings or on mountain tops. Similarly, wind tends to gather energy when it moves unimpeded over longer distances, which is why very flat regions, such as the prairies, tend to be highly exposed to intense winds.</a:t>
            </a:r>
            <a:endParaRPr lang="en-IN" dirty="0"/>
          </a:p>
        </p:txBody>
      </p:sp>
    </p:spTree>
    <p:extLst>
      <p:ext uri="{BB962C8B-B14F-4D97-AF65-F5344CB8AC3E}">
        <p14:creationId xmlns:p14="http://schemas.microsoft.com/office/powerpoint/2010/main" xmlns="" val="700525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
            <a:ext cx="11274287" cy="781652"/>
          </a:xfrm>
        </p:spPr>
        <p:txBody>
          <a:bodyPr>
            <a:normAutofit/>
          </a:bodyPr>
          <a:lstStyle/>
          <a:p>
            <a:r>
              <a:rPr lang="en-US" sz="2800" b="1" dirty="0"/>
              <a:t>Mathematical Expression Governing Wind Power</a:t>
            </a:r>
            <a:endParaRPr lang="en-IN" sz="2800" b="1" dirty="0"/>
          </a:p>
        </p:txBody>
      </p:sp>
      <p:pic>
        <p:nvPicPr>
          <p:cNvPr id="5" name="Picture 4"/>
          <p:cNvPicPr>
            <a:picLocks noChangeAspect="1"/>
          </p:cNvPicPr>
          <p:nvPr/>
        </p:nvPicPr>
        <p:blipFill>
          <a:blip r:embed="rId2"/>
          <a:stretch>
            <a:fillRect/>
          </a:stretch>
        </p:blipFill>
        <p:spPr>
          <a:xfrm>
            <a:off x="63611" y="754315"/>
            <a:ext cx="5108891" cy="4237087"/>
          </a:xfrm>
          <a:prstGeom prst="rect">
            <a:avLst/>
          </a:prstGeom>
        </p:spPr>
      </p:pic>
      <p:sp>
        <p:nvSpPr>
          <p:cNvPr id="6" name="Rectangle 5"/>
          <p:cNvSpPr/>
          <p:nvPr/>
        </p:nvSpPr>
        <p:spPr>
          <a:xfrm>
            <a:off x="3679223" y="3217153"/>
            <a:ext cx="2154804" cy="646331"/>
          </a:xfrm>
          <a:prstGeom prst="rect">
            <a:avLst/>
          </a:prstGeom>
        </p:spPr>
        <p:txBody>
          <a:bodyPr wrap="square">
            <a:spAutoFit/>
          </a:bodyPr>
          <a:lstStyle/>
          <a:p>
            <a:r>
              <a:rPr lang="en-US" dirty="0"/>
              <a:t>U = U (wind velocity)</a:t>
            </a:r>
          </a:p>
          <a:p>
            <a:r>
              <a:rPr lang="en-US" dirty="0"/>
              <a:t>(details to follow)</a:t>
            </a:r>
          </a:p>
        </p:txBody>
      </p:sp>
      <p:sp>
        <p:nvSpPr>
          <p:cNvPr id="7" name="Rectangle 6"/>
          <p:cNvSpPr/>
          <p:nvPr/>
        </p:nvSpPr>
        <p:spPr>
          <a:xfrm>
            <a:off x="1020419" y="4637109"/>
            <a:ext cx="3551581" cy="923330"/>
          </a:xfrm>
          <a:prstGeom prst="rect">
            <a:avLst/>
          </a:prstGeom>
        </p:spPr>
        <p:txBody>
          <a:bodyPr wrap="square">
            <a:spAutoFit/>
          </a:bodyPr>
          <a:lstStyle/>
          <a:p>
            <a:r>
              <a:rPr lang="en-US" dirty="0"/>
              <a:t>U =  Assumed uniform, m/s</a:t>
            </a:r>
          </a:p>
          <a:p>
            <a:endParaRPr lang="en-US" dirty="0"/>
          </a:p>
          <a:p>
            <a:r>
              <a:rPr lang="en-US" dirty="0"/>
              <a:t>P = Available Power based on U</a:t>
            </a:r>
          </a:p>
        </p:txBody>
      </p:sp>
      <p:pic>
        <p:nvPicPr>
          <p:cNvPr id="9" name="Picture 8"/>
          <p:cNvPicPr>
            <a:picLocks noChangeAspect="1"/>
          </p:cNvPicPr>
          <p:nvPr/>
        </p:nvPicPr>
        <p:blipFill>
          <a:blip r:embed="rId3"/>
          <a:stretch>
            <a:fillRect/>
          </a:stretch>
        </p:blipFill>
        <p:spPr>
          <a:xfrm>
            <a:off x="6014998" y="803083"/>
            <a:ext cx="6094838" cy="5190820"/>
          </a:xfrm>
          <a:prstGeom prst="rect">
            <a:avLst/>
          </a:prstGeom>
        </p:spPr>
      </p:pic>
    </p:spTree>
    <p:extLst>
      <p:ext uri="{BB962C8B-B14F-4D97-AF65-F5344CB8AC3E}">
        <p14:creationId xmlns:p14="http://schemas.microsoft.com/office/powerpoint/2010/main" xmlns="" val="3968637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31388" y="0"/>
            <a:ext cx="5560612" cy="4378495"/>
          </a:xfrm>
          <a:prstGeom prst="rect">
            <a:avLst/>
          </a:prstGeom>
        </p:spPr>
      </p:pic>
      <p:pic>
        <p:nvPicPr>
          <p:cNvPr id="5" name="Picture 4"/>
          <p:cNvPicPr>
            <a:picLocks noChangeAspect="1"/>
          </p:cNvPicPr>
          <p:nvPr/>
        </p:nvPicPr>
        <p:blipFill>
          <a:blip r:embed="rId3"/>
          <a:stretch>
            <a:fillRect/>
          </a:stretch>
        </p:blipFill>
        <p:spPr>
          <a:xfrm>
            <a:off x="-1" y="0"/>
            <a:ext cx="6621163" cy="3681454"/>
          </a:xfrm>
          <a:prstGeom prst="rect">
            <a:avLst/>
          </a:prstGeom>
        </p:spPr>
      </p:pic>
      <p:pic>
        <p:nvPicPr>
          <p:cNvPr id="7" name="Picture 6"/>
          <p:cNvPicPr>
            <a:picLocks noChangeAspect="1"/>
          </p:cNvPicPr>
          <p:nvPr/>
        </p:nvPicPr>
        <p:blipFill>
          <a:blip r:embed="rId4"/>
          <a:stretch>
            <a:fillRect/>
          </a:stretch>
        </p:blipFill>
        <p:spPr>
          <a:xfrm>
            <a:off x="1160890" y="3799834"/>
            <a:ext cx="4256894" cy="2958775"/>
          </a:xfrm>
          <a:prstGeom prst="rect">
            <a:avLst/>
          </a:prstGeom>
        </p:spPr>
      </p:pic>
      <p:sp>
        <p:nvSpPr>
          <p:cNvPr id="8" name="TextBox 7"/>
          <p:cNvSpPr txBox="1"/>
          <p:nvPr/>
        </p:nvSpPr>
        <p:spPr>
          <a:xfrm>
            <a:off x="6202016" y="4754880"/>
            <a:ext cx="5989983" cy="1754326"/>
          </a:xfrm>
          <a:prstGeom prst="rect">
            <a:avLst/>
          </a:prstGeom>
          <a:noFill/>
        </p:spPr>
        <p:txBody>
          <a:bodyPr wrap="square" rtlCol="0">
            <a:spAutoFit/>
          </a:bodyPr>
          <a:lstStyle/>
          <a:p>
            <a:endParaRPr lang="en-IN" dirty="0"/>
          </a:p>
          <a:p>
            <a:endParaRPr lang="en-IN" dirty="0"/>
          </a:p>
          <a:p>
            <a:r>
              <a:rPr lang="en-US" dirty="0"/>
              <a:t>From </a:t>
            </a:r>
            <a:r>
              <a:rPr lang="en-US" dirty="0" smtClean="0"/>
              <a:t>fig. it </a:t>
            </a:r>
            <a:r>
              <a:rPr lang="en-US" dirty="0"/>
              <a:t>is observed that the power coefficient is maximum for a particular tip ratio. So power capture is not optimum at other wind velocity.</a:t>
            </a:r>
          </a:p>
          <a:p>
            <a:endParaRPr lang="en-IN" dirty="0"/>
          </a:p>
        </p:txBody>
      </p:sp>
    </p:spTree>
    <p:extLst>
      <p:ext uri="{BB962C8B-B14F-4D97-AF65-F5344CB8AC3E}">
        <p14:creationId xmlns:p14="http://schemas.microsoft.com/office/powerpoint/2010/main" xmlns="" val="2801641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5718" y="60756"/>
            <a:ext cx="10201524" cy="6776985"/>
          </a:xfrm>
          <a:prstGeom prst="rect">
            <a:avLst/>
          </a:prstGeom>
        </p:spPr>
      </p:pic>
    </p:spTree>
    <p:extLst>
      <p:ext uri="{BB962C8B-B14F-4D97-AF65-F5344CB8AC3E}">
        <p14:creationId xmlns:p14="http://schemas.microsoft.com/office/powerpoint/2010/main" xmlns="" val="707109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3270" y="1"/>
            <a:ext cx="2928730" cy="644056"/>
          </a:xfrm>
        </p:spPr>
        <p:txBody>
          <a:bodyPr>
            <a:normAutofit fontScale="90000"/>
          </a:bodyPr>
          <a:lstStyle/>
          <a:p>
            <a:r>
              <a:rPr lang="en-IN" dirty="0" smtClean="0"/>
              <a:t>Remarks</a:t>
            </a:r>
            <a:endParaRPr lang="en-IN" dirty="0"/>
          </a:p>
        </p:txBody>
      </p:sp>
      <p:pic>
        <p:nvPicPr>
          <p:cNvPr id="4" name="Picture 3"/>
          <p:cNvPicPr>
            <a:picLocks noChangeAspect="1"/>
          </p:cNvPicPr>
          <p:nvPr/>
        </p:nvPicPr>
        <p:blipFill>
          <a:blip r:embed="rId2"/>
          <a:stretch>
            <a:fillRect/>
          </a:stretch>
        </p:blipFill>
        <p:spPr>
          <a:xfrm>
            <a:off x="6828175" y="644057"/>
            <a:ext cx="5363825" cy="4831075"/>
          </a:xfrm>
          <a:prstGeom prst="rect">
            <a:avLst/>
          </a:prstGeom>
        </p:spPr>
      </p:pic>
      <p:sp>
        <p:nvSpPr>
          <p:cNvPr id="5" name="Rectangle 4"/>
          <p:cNvSpPr/>
          <p:nvPr/>
        </p:nvSpPr>
        <p:spPr>
          <a:xfrm>
            <a:off x="-55660" y="2"/>
            <a:ext cx="6416703" cy="4401205"/>
          </a:xfrm>
          <a:prstGeom prst="rect">
            <a:avLst/>
          </a:prstGeom>
        </p:spPr>
        <p:txBody>
          <a:bodyPr wrap="square">
            <a:spAutoFit/>
          </a:bodyPr>
          <a:lstStyle/>
          <a:p>
            <a:pPr marL="285750" indent="-285750" algn="just">
              <a:buFont typeface="Wingdings" panose="05000000000000000000" pitchFamily="2" charset="2"/>
              <a:buChar char="Ø"/>
            </a:pPr>
            <a:r>
              <a:rPr lang="en-US" sz="2000" dirty="0"/>
              <a:t>By 2035 or 50, wind energy could supply at least 25% – 30% of the U.S. electrical needs, a feat already achieved by Denmark.</a:t>
            </a:r>
          </a:p>
          <a:p>
            <a:pPr marL="285750" indent="-285750" algn="just">
              <a:buFont typeface="Wingdings" panose="05000000000000000000" pitchFamily="2" charset="2"/>
              <a:buChar char="Ø"/>
            </a:pPr>
            <a:endParaRPr lang="en-US" sz="2000" dirty="0" smtClean="0"/>
          </a:p>
          <a:p>
            <a:pPr marL="285750" indent="-285750" algn="just">
              <a:buFont typeface="Wingdings" panose="05000000000000000000" pitchFamily="2" charset="2"/>
              <a:buChar char="Ø"/>
            </a:pPr>
            <a:r>
              <a:rPr lang="en-US" sz="2000" dirty="0" smtClean="0"/>
              <a:t>A </a:t>
            </a:r>
            <a:r>
              <a:rPr lang="en-US" sz="2000" dirty="0"/>
              <a:t>much improved exploitation of offshore sites is a must to achieve this feat.</a:t>
            </a:r>
          </a:p>
          <a:p>
            <a:pPr marL="285750" indent="-285750" algn="just">
              <a:buFont typeface="Wingdings" panose="05000000000000000000" pitchFamily="2" charset="2"/>
              <a:buChar char="Ø"/>
            </a:pPr>
            <a:endParaRPr lang="en-US" sz="2000" dirty="0" smtClean="0"/>
          </a:p>
          <a:p>
            <a:pPr marL="285750" indent="-285750" algn="just">
              <a:buFont typeface="Wingdings" panose="05000000000000000000" pitchFamily="2" charset="2"/>
              <a:buChar char="Ø"/>
            </a:pPr>
            <a:r>
              <a:rPr lang="en-US" sz="2000" dirty="0" smtClean="0"/>
              <a:t>Wind </a:t>
            </a:r>
            <a:r>
              <a:rPr lang="en-US" sz="2000" dirty="0"/>
              <a:t>Farms on land as well as offshore with large wind turbines (diameter ≥ 125 m) offer considerable promise. </a:t>
            </a:r>
          </a:p>
          <a:p>
            <a:pPr marL="285750" indent="-285750" algn="just">
              <a:buFont typeface="Wingdings" panose="05000000000000000000" pitchFamily="2" charset="2"/>
              <a:buChar char="Ø"/>
            </a:pPr>
            <a:endParaRPr lang="en-US" sz="2000" dirty="0" smtClean="0"/>
          </a:p>
          <a:p>
            <a:pPr marL="285750" indent="-285750" algn="just">
              <a:buFont typeface="Wingdings" panose="05000000000000000000" pitchFamily="2" charset="2"/>
              <a:buChar char="Ø"/>
            </a:pPr>
            <a:r>
              <a:rPr lang="en-US" sz="2000" dirty="0" smtClean="0"/>
              <a:t>For </a:t>
            </a:r>
            <a:r>
              <a:rPr lang="en-US" sz="2000" dirty="0"/>
              <a:t>those turbines, the current predictive capabilities for modeling turbulence, wake, turbine-to-turbine interference and dynamic stall merit significant improvements.</a:t>
            </a:r>
          </a:p>
        </p:txBody>
      </p:sp>
      <p:pic>
        <p:nvPicPr>
          <p:cNvPr id="6" name="Picture 5"/>
          <p:cNvPicPr>
            <a:picLocks noChangeAspect="1"/>
          </p:cNvPicPr>
          <p:nvPr/>
        </p:nvPicPr>
        <p:blipFill>
          <a:blip r:embed="rId3"/>
          <a:stretch>
            <a:fillRect/>
          </a:stretch>
        </p:blipFill>
        <p:spPr>
          <a:xfrm>
            <a:off x="0" y="4559609"/>
            <a:ext cx="4090771" cy="2298391"/>
          </a:xfrm>
          <a:prstGeom prst="rect">
            <a:avLst/>
          </a:prstGeom>
        </p:spPr>
      </p:pic>
      <p:pic>
        <p:nvPicPr>
          <p:cNvPr id="7" name="Picture 6"/>
          <p:cNvPicPr>
            <a:picLocks noChangeAspect="1"/>
          </p:cNvPicPr>
          <p:nvPr/>
        </p:nvPicPr>
        <p:blipFill>
          <a:blip r:embed="rId4"/>
          <a:stretch>
            <a:fillRect/>
          </a:stretch>
        </p:blipFill>
        <p:spPr>
          <a:xfrm>
            <a:off x="4166483" y="4559609"/>
            <a:ext cx="3713260" cy="2298391"/>
          </a:xfrm>
          <a:prstGeom prst="rect">
            <a:avLst/>
          </a:prstGeom>
        </p:spPr>
      </p:pic>
    </p:spTree>
    <p:extLst>
      <p:ext uri="{BB962C8B-B14F-4D97-AF65-F5344CB8AC3E}">
        <p14:creationId xmlns:p14="http://schemas.microsoft.com/office/powerpoint/2010/main" xmlns="" val="4171171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665" y="102074"/>
            <a:ext cx="10541000" cy="876653"/>
          </a:xfrm>
        </p:spPr>
        <p:txBody>
          <a:bodyPr/>
          <a:lstStyle/>
          <a:p>
            <a:r>
              <a:rPr lang="en-US" b="1" dirty="0"/>
              <a:t>History of Wind Energy</a:t>
            </a:r>
          </a:p>
        </p:txBody>
      </p:sp>
      <p:grpSp>
        <p:nvGrpSpPr>
          <p:cNvPr id="4" name="Group 3"/>
          <p:cNvGrpSpPr/>
          <p:nvPr/>
        </p:nvGrpSpPr>
        <p:grpSpPr>
          <a:xfrm>
            <a:off x="878983" y="1241778"/>
            <a:ext cx="11037246" cy="1985035"/>
            <a:chOff x="354167" y="1510989"/>
            <a:chExt cx="8598606" cy="1782129"/>
          </a:xfrm>
        </p:grpSpPr>
        <p:sp>
          <p:nvSpPr>
            <p:cNvPr id="5" name="TextBox 24"/>
            <p:cNvSpPr txBox="1">
              <a:spLocks noChangeArrowheads="1"/>
            </p:cNvSpPr>
            <p:nvPr/>
          </p:nvSpPr>
          <p:spPr bwMode="auto">
            <a:xfrm>
              <a:off x="354167" y="1797349"/>
              <a:ext cx="170973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5000 BC</a:t>
              </a:r>
            </a:p>
            <a:p>
              <a:pPr algn="ctr" eaLnBrk="1" hangingPunct="1"/>
              <a:r>
                <a:rPr lang="en-US" altLang="en-US" sz="1500" dirty="0">
                  <a:latin typeface="Franklin Gothic Book" pitchFamily="34" charset="0"/>
                </a:rPr>
                <a:t>Sailboats used on the Nile indicate the power of wind</a:t>
              </a:r>
            </a:p>
          </p:txBody>
        </p:sp>
        <p:sp>
          <p:nvSpPr>
            <p:cNvPr id="6" name="TextBox 28"/>
            <p:cNvSpPr txBox="1">
              <a:spLocks noChangeArrowheads="1"/>
            </p:cNvSpPr>
            <p:nvPr/>
          </p:nvSpPr>
          <p:spPr bwMode="auto">
            <a:xfrm>
              <a:off x="1959769" y="1797350"/>
              <a:ext cx="15240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500-900 AD</a:t>
              </a:r>
            </a:p>
            <a:p>
              <a:pPr algn="ctr" eaLnBrk="1" hangingPunct="1"/>
              <a:r>
                <a:rPr lang="en-US" altLang="en-US" sz="1500" dirty="0">
                  <a:latin typeface="Franklin Gothic Book" pitchFamily="34" charset="0"/>
                </a:rPr>
                <a:t>First windmills developed in Persia</a:t>
              </a:r>
            </a:p>
          </p:txBody>
        </p:sp>
        <p:sp>
          <p:nvSpPr>
            <p:cNvPr id="7" name="TextBox 29"/>
            <p:cNvSpPr txBox="1">
              <a:spLocks noChangeArrowheads="1"/>
            </p:cNvSpPr>
            <p:nvPr/>
          </p:nvSpPr>
          <p:spPr bwMode="auto">
            <a:xfrm>
              <a:off x="3382478" y="1817189"/>
              <a:ext cx="16002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1300 AD</a:t>
              </a:r>
            </a:p>
            <a:p>
              <a:pPr algn="ctr" eaLnBrk="1" hangingPunct="1"/>
              <a:r>
                <a:rPr lang="en-US" altLang="en-US" sz="1500" dirty="0">
                  <a:latin typeface="Franklin Gothic Book" pitchFamily="34" charset="0"/>
                </a:rPr>
                <a:t>First horizontal-axis</a:t>
              </a:r>
            </a:p>
            <a:p>
              <a:pPr algn="ctr" eaLnBrk="1" hangingPunct="1"/>
              <a:r>
                <a:rPr lang="en-US" altLang="en-US" sz="1500" dirty="0">
                  <a:latin typeface="Franklin Gothic Book" pitchFamily="34" charset="0"/>
                </a:rPr>
                <a:t>windmills in Europe</a:t>
              </a:r>
            </a:p>
          </p:txBody>
        </p:sp>
        <p:sp>
          <p:nvSpPr>
            <p:cNvPr id="8" name="TextBox 32"/>
            <p:cNvSpPr txBox="1">
              <a:spLocks noChangeArrowheads="1"/>
            </p:cNvSpPr>
            <p:nvPr/>
          </p:nvSpPr>
          <p:spPr bwMode="auto">
            <a:xfrm>
              <a:off x="4767262" y="1795926"/>
              <a:ext cx="2257685" cy="1119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1850s</a:t>
              </a:r>
            </a:p>
            <a:p>
              <a:pPr algn="ctr" eaLnBrk="1" hangingPunct="1"/>
              <a:r>
                <a:rPr lang="en-US" altLang="en-US" sz="1500" dirty="0">
                  <a:latin typeface="Franklin Gothic Book" pitchFamily="34" charset="0"/>
                </a:rPr>
                <a:t>Daniel </a:t>
              </a:r>
              <a:r>
                <a:rPr lang="en-US" altLang="en-US" sz="1500" dirty="0" err="1">
                  <a:latin typeface="Franklin Gothic Book" pitchFamily="34" charset="0"/>
                </a:rPr>
                <a:t>Halladay</a:t>
              </a:r>
              <a:r>
                <a:rPr lang="en-US" altLang="en-US" sz="1500" dirty="0">
                  <a:latin typeface="Franklin Gothic Book" pitchFamily="34" charset="0"/>
                </a:rPr>
                <a:t> and</a:t>
              </a:r>
            </a:p>
            <a:p>
              <a:pPr algn="ctr" eaLnBrk="1" hangingPunct="1"/>
              <a:r>
                <a:rPr lang="en-US" altLang="en-US" sz="1500" dirty="0">
                  <a:latin typeface="Franklin Gothic Book" pitchFamily="34" charset="0"/>
                </a:rPr>
                <a:t>John Burnham build </a:t>
              </a:r>
            </a:p>
            <a:p>
              <a:pPr algn="ctr" eaLnBrk="1" hangingPunct="1"/>
              <a:r>
                <a:rPr lang="en-US" altLang="en-US" sz="1500" dirty="0">
                  <a:latin typeface="Franklin Gothic Book" pitchFamily="34" charset="0"/>
                </a:rPr>
                <a:t>Halladay Windmill; start </a:t>
              </a:r>
              <a:br>
                <a:rPr lang="en-US" altLang="en-US" sz="1500" dirty="0">
                  <a:latin typeface="Franklin Gothic Book" pitchFamily="34" charset="0"/>
                </a:rPr>
              </a:br>
              <a:r>
                <a:rPr lang="en-US" altLang="en-US" sz="1500" dirty="0">
                  <a:latin typeface="Franklin Gothic Book" pitchFamily="34" charset="0"/>
                </a:rPr>
                <a:t>US Wind Engine Company</a:t>
              </a:r>
            </a:p>
          </p:txBody>
        </p:sp>
        <p:grpSp>
          <p:nvGrpSpPr>
            <p:cNvPr id="9" name="Group 8"/>
            <p:cNvGrpSpPr/>
            <p:nvPr/>
          </p:nvGrpSpPr>
          <p:grpSpPr>
            <a:xfrm>
              <a:off x="381000" y="1510989"/>
              <a:ext cx="8153400" cy="304800"/>
              <a:chOff x="381000" y="609600"/>
              <a:chExt cx="8153400" cy="304800"/>
            </a:xfrm>
          </p:grpSpPr>
          <p:cxnSp>
            <p:nvCxnSpPr>
              <p:cNvPr id="11" name="Straight Arrow Connector 10"/>
              <p:cNvCxnSpPr/>
              <p:nvPr/>
            </p:nvCxnSpPr>
            <p:spPr>
              <a:xfrm>
                <a:off x="381000" y="6096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7620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2860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6576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55626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75438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59"/>
            <p:cNvSpPr txBox="1">
              <a:spLocks noChangeArrowheads="1"/>
            </p:cNvSpPr>
            <p:nvPr/>
          </p:nvSpPr>
          <p:spPr bwMode="auto">
            <a:xfrm>
              <a:off x="6817585" y="1815790"/>
              <a:ext cx="2135188"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Late 1880s</a:t>
              </a:r>
            </a:p>
            <a:p>
              <a:pPr algn="ctr" eaLnBrk="1" hangingPunct="1"/>
              <a:r>
                <a:rPr lang="en-US" altLang="en-US" sz="1500" dirty="0">
                  <a:latin typeface="Franklin Gothic Book" pitchFamily="34" charset="0"/>
                </a:rPr>
                <a:t>Thomas O. Perry</a:t>
              </a:r>
            </a:p>
            <a:p>
              <a:pPr algn="ctr" eaLnBrk="1" hangingPunct="1"/>
              <a:r>
                <a:rPr lang="en-US" altLang="en-US" sz="1500" dirty="0">
                  <a:latin typeface="Franklin Gothic Book" pitchFamily="34" charset="0"/>
                </a:rPr>
                <a:t>conducted 5,000</a:t>
              </a:r>
            </a:p>
            <a:p>
              <a:pPr algn="ctr" eaLnBrk="1" hangingPunct="1"/>
              <a:r>
                <a:rPr lang="en-US" altLang="en-US" sz="1500" dirty="0">
                  <a:latin typeface="Franklin Gothic Book" pitchFamily="34" charset="0"/>
                </a:rPr>
                <a:t>wind experiments;</a:t>
              </a:r>
            </a:p>
            <a:p>
              <a:pPr algn="ctr" eaLnBrk="1" hangingPunct="1"/>
              <a:r>
                <a:rPr lang="en-US" altLang="en-US" sz="1500" dirty="0">
                  <a:latin typeface="Franklin Gothic Book" pitchFamily="34" charset="0"/>
                </a:rPr>
                <a:t>starts </a:t>
              </a:r>
              <a:r>
                <a:rPr lang="en-US" altLang="en-US" sz="1500" dirty="0" err="1" smtClean="0">
                  <a:latin typeface="Franklin Gothic Book" pitchFamily="34" charset="0"/>
                </a:rPr>
                <a:t>Aermotor</a:t>
              </a:r>
              <a:r>
                <a:rPr lang="en-US" altLang="en-US" sz="1500" dirty="0" smtClean="0">
                  <a:latin typeface="Franklin Gothic Book" pitchFamily="34" charset="0"/>
                </a:rPr>
                <a:t> </a:t>
              </a:r>
              <a:r>
                <a:rPr lang="en-US" altLang="en-US" sz="1500" dirty="0">
                  <a:latin typeface="Franklin Gothic Book" pitchFamily="34" charset="0"/>
                </a:rPr>
                <a:t>Co</a:t>
              </a:r>
              <a:r>
                <a:rPr lang="en-US" altLang="en-US" sz="1500" dirty="0">
                  <a:latin typeface="Calibri" pitchFamily="34" charset="0"/>
                </a:rPr>
                <a:t>mpany</a:t>
              </a:r>
            </a:p>
          </p:txBody>
        </p:sp>
      </p:grpSp>
      <p:grpSp>
        <p:nvGrpSpPr>
          <p:cNvPr id="17" name="Group 16"/>
          <p:cNvGrpSpPr/>
          <p:nvPr/>
        </p:nvGrpSpPr>
        <p:grpSpPr>
          <a:xfrm>
            <a:off x="349040" y="2961531"/>
            <a:ext cx="11043692" cy="1837927"/>
            <a:chOff x="-69228" y="3341980"/>
            <a:chExt cx="8603628" cy="1650058"/>
          </a:xfrm>
        </p:grpSpPr>
        <p:grpSp>
          <p:nvGrpSpPr>
            <p:cNvPr id="18" name="Group 17"/>
            <p:cNvGrpSpPr/>
            <p:nvPr/>
          </p:nvGrpSpPr>
          <p:grpSpPr>
            <a:xfrm>
              <a:off x="381000" y="3341980"/>
              <a:ext cx="8153400" cy="335882"/>
              <a:chOff x="381000" y="2722993"/>
              <a:chExt cx="8153400" cy="335882"/>
            </a:xfrm>
          </p:grpSpPr>
          <p:cxnSp>
            <p:nvCxnSpPr>
              <p:cNvPr id="23" name="Straight Arrow Connector 22"/>
              <p:cNvCxnSpPr/>
              <p:nvPr/>
            </p:nvCxnSpPr>
            <p:spPr>
              <a:xfrm>
                <a:off x="381000" y="27432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659709" y="27432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212239" y="2725912"/>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3951860" y="2722993"/>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5535762" y="2754075"/>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60"/>
            <p:cNvSpPr txBox="1">
              <a:spLocks noChangeArrowheads="1"/>
            </p:cNvSpPr>
            <p:nvPr/>
          </p:nvSpPr>
          <p:spPr bwMode="auto">
            <a:xfrm>
              <a:off x="-69228" y="3712035"/>
              <a:ext cx="20574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1888</a:t>
              </a:r>
            </a:p>
            <a:p>
              <a:pPr algn="ctr" eaLnBrk="1" hangingPunct="1"/>
              <a:r>
                <a:rPr lang="en-US" altLang="en-US" sz="1500" dirty="0">
                  <a:latin typeface="Franklin Gothic Book" pitchFamily="34" charset="0"/>
                </a:rPr>
                <a:t>Charles F. Brush </a:t>
              </a:r>
            </a:p>
            <a:p>
              <a:pPr algn="ctr" eaLnBrk="1" hangingPunct="1"/>
              <a:r>
                <a:rPr lang="en-US" altLang="en-US" sz="1500" dirty="0">
                  <a:latin typeface="Franklin Gothic Book" pitchFamily="34" charset="0"/>
                </a:rPr>
                <a:t>used windmill to generate </a:t>
              </a:r>
              <a:r>
                <a:rPr lang="en-US" altLang="en-US" sz="1500" dirty="0">
                  <a:latin typeface="Myriad Pro" pitchFamily="34" charset="0"/>
                </a:rPr>
                <a:t>electricity</a:t>
              </a:r>
            </a:p>
            <a:p>
              <a:pPr algn="ctr" eaLnBrk="1" hangingPunct="1"/>
              <a:r>
                <a:rPr lang="en-US" altLang="en-US" sz="1500" dirty="0">
                  <a:latin typeface="Franklin Gothic Book" pitchFamily="34" charset="0"/>
                </a:rPr>
                <a:t>in Cleveland, OH</a:t>
              </a:r>
            </a:p>
          </p:txBody>
        </p:sp>
        <p:sp>
          <p:nvSpPr>
            <p:cNvPr id="20" name="TextBox 61"/>
            <p:cNvSpPr txBox="1">
              <a:spLocks noChangeArrowheads="1"/>
            </p:cNvSpPr>
            <p:nvPr/>
          </p:nvSpPr>
          <p:spPr bwMode="auto">
            <a:xfrm>
              <a:off x="1525343" y="3745543"/>
              <a:ext cx="22098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Early 1900s</a:t>
              </a:r>
            </a:p>
            <a:p>
              <a:pPr algn="ctr" eaLnBrk="1" hangingPunct="1"/>
              <a:r>
                <a:rPr lang="en-US" altLang="en-US" sz="1500" dirty="0">
                  <a:latin typeface="Franklin Gothic Book" pitchFamily="34" charset="0"/>
                </a:rPr>
                <a:t>Windmills in CA</a:t>
              </a:r>
            </a:p>
            <a:p>
              <a:pPr algn="ctr" eaLnBrk="1" hangingPunct="1"/>
              <a:r>
                <a:rPr lang="en-US" altLang="en-US" sz="1500" dirty="0">
                  <a:latin typeface="Franklin Gothic Book" pitchFamily="34" charset="0"/>
                </a:rPr>
                <a:t>pumped saltwater</a:t>
              </a:r>
            </a:p>
            <a:p>
              <a:pPr algn="ctr" eaLnBrk="1" hangingPunct="1"/>
              <a:r>
                <a:rPr lang="en-US" altLang="en-US" sz="1500" dirty="0">
                  <a:latin typeface="Franklin Gothic Book" pitchFamily="34" charset="0"/>
                </a:rPr>
                <a:t>to evaporate ponds</a:t>
              </a:r>
            </a:p>
            <a:p>
              <a:pPr algn="ctr" eaLnBrk="1" hangingPunct="1"/>
              <a:endParaRPr lang="en-US" altLang="en-US" sz="1500" dirty="0">
                <a:latin typeface="Calibri" pitchFamily="34" charset="0"/>
              </a:endParaRPr>
            </a:p>
          </p:txBody>
        </p:sp>
        <p:sp>
          <p:nvSpPr>
            <p:cNvPr id="21" name="TextBox 62"/>
            <p:cNvSpPr txBox="1">
              <a:spLocks noChangeArrowheads="1"/>
            </p:cNvSpPr>
            <p:nvPr/>
          </p:nvSpPr>
          <p:spPr bwMode="auto">
            <a:xfrm>
              <a:off x="3493050" y="3677863"/>
              <a:ext cx="1651414"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1941</a:t>
              </a:r>
            </a:p>
            <a:p>
              <a:pPr algn="ctr" eaLnBrk="1" hangingPunct="1"/>
              <a:r>
                <a:rPr lang="en-US" altLang="en-US" sz="1500" dirty="0">
                  <a:latin typeface="Franklin Gothic Book" pitchFamily="34" charset="0"/>
                </a:rPr>
                <a:t>In VT, Grandpa’s</a:t>
              </a:r>
            </a:p>
            <a:p>
              <a:pPr algn="ctr" eaLnBrk="1" hangingPunct="1"/>
              <a:r>
                <a:rPr lang="en-US" altLang="en-US" sz="1500" dirty="0">
                  <a:latin typeface="Franklin Gothic Book" pitchFamily="34" charset="0"/>
                </a:rPr>
                <a:t>Knob turbine</a:t>
              </a:r>
            </a:p>
            <a:p>
              <a:pPr algn="ctr" eaLnBrk="1" hangingPunct="1"/>
              <a:r>
                <a:rPr lang="en-US" altLang="en-US" sz="1500" dirty="0">
                  <a:latin typeface="Franklin Gothic Book" pitchFamily="34" charset="0"/>
                </a:rPr>
                <a:t>supplies power to </a:t>
              </a:r>
            </a:p>
            <a:p>
              <a:pPr algn="ctr" eaLnBrk="1" hangingPunct="1"/>
              <a:r>
                <a:rPr lang="en-US" altLang="en-US" sz="1500" dirty="0">
                  <a:latin typeface="Franklin Gothic Book" pitchFamily="34" charset="0"/>
                </a:rPr>
                <a:t>town during WWII</a:t>
              </a:r>
            </a:p>
          </p:txBody>
        </p:sp>
        <p:sp>
          <p:nvSpPr>
            <p:cNvPr id="22" name="TextBox 63"/>
            <p:cNvSpPr txBox="1">
              <a:spLocks noChangeArrowheads="1"/>
            </p:cNvSpPr>
            <p:nvPr/>
          </p:nvSpPr>
          <p:spPr bwMode="auto">
            <a:xfrm>
              <a:off x="5120945" y="3786304"/>
              <a:ext cx="159806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1979</a:t>
              </a:r>
            </a:p>
            <a:p>
              <a:pPr algn="ctr" eaLnBrk="1" hangingPunct="1"/>
              <a:r>
                <a:rPr lang="en-US" altLang="en-US" sz="1500" dirty="0">
                  <a:latin typeface="Franklin Gothic Book" pitchFamily="34" charset="0"/>
                </a:rPr>
                <a:t>First wind turbine</a:t>
              </a:r>
            </a:p>
            <a:p>
              <a:pPr algn="ctr" eaLnBrk="1" hangingPunct="1"/>
              <a:r>
                <a:rPr lang="en-US" altLang="en-US" sz="1500" dirty="0">
                  <a:latin typeface="Franklin Gothic Book" pitchFamily="34" charset="0"/>
                </a:rPr>
                <a:t>rated over 1 MW</a:t>
              </a:r>
            </a:p>
            <a:p>
              <a:pPr algn="ctr" eaLnBrk="1" hangingPunct="1"/>
              <a:r>
                <a:rPr lang="en-US" altLang="en-US" sz="1500" dirty="0">
                  <a:latin typeface="Franklin Gothic Book" pitchFamily="34" charset="0"/>
                </a:rPr>
                <a:t>began operating</a:t>
              </a:r>
            </a:p>
          </p:txBody>
        </p:sp>
      </p:grpSp>
      <p:grpSp>
        <p:nvGrpSpPr>
          <p:cNvPr id="28" name="Group 27"/>
          <p:cNvGrpSpPr/>
          <p:nvPr/>
        </p:nvGrpSpPr>
        <p:grpSpPr>
          <a:xfrm>
            <a:off x="228750" y="2986388"/>
            <a:ext cx="11135547" cy="3438616"/>
            <a:chOff x="-64588" y="3562905"/>
            <a:chExt cx="8675188" cy="3087127"/>
          </a:xfrm>
        </p:grpSpPr>
        <p:grpSp>
          <p:nvGrpSpPr>
            <p:cNvPr id="29" name="Group 28"/>
            <p:cNvGrpSpPr/>
            <p:nvPr/>
          </p:nvGrpSpPr>
          <p:grpSpPr>
            <a:xfrm>
              <a:off x="457200" y="3562905"/>
              <a:ext cx="8153400" cy="1912661"/>
              <a:chOff x="381000" y="3129603"/>
              <a:chExt cx="8153400" cy="1912661"/>
            </a:xfrm>
          </p:grpSpPr>
          <p:cxnSp>
            <p:nvCxnSpPr>
              <p:cNvPr id="34" name="Straight Arrow Connector 33"/>
              <p:cNvCxnSpPr/>
              <p:nvPr/>
            </p:nvCxnSpPr>
            <p:spPr>
              <a:xfrm>
                <a:off x="381000" y="47244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7198652" y="3129603"/>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834261"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3056630"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102934" y="4737464"/>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TextBox 77"/>
            <p:cNvSpPr txBox="1">
              <a:spLocks noChangeArrowheads="1"/>
            </p:cNvSpPr>
            <p:nvPr/>
          </p:nvSpPr>
          <p:spPr bwMode="auto">
            <a:xfrm>
              <a:off x="6726782" y="4000795"/>
              <a:ext cx="1860189"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1985</a:t>
              </a:r>
            </a:p>
            <a:p>
              <a:pPr algn="ctr" eaLnBrk="1" hangingPunct="1"/>
              <a:r>
                <a:rPr lang="en-US" altLang="en-US" sz="1500" dirty="0">
                  <a:latin typeface="Franklin Gothic Book" pitchFamily="34" charset="0"/>
                </a:rPr>
                <a:t>CA wind capacity</a:t>
              </a:r>
            </a:p>
            <a:p>
              <a:pPr algn="ctr" eaLnBrk="1" hangingPunct="1"/>
              <a:r>
                <a:rPr lang="en-US" altLang="en-US" sz="1500" dirty="0">
                  <a:latin typeface="Franklin Gothic Book" pitchFamily="34" charset="0"/>
                </a:rPr>
                <a:t>exceeded 1,000 MW</a:t>
              </a:r>
            </a:p>
          </p:txBody>
        </p:sp>
        <p:sp>
          <p:nvSpPr>
            <p:cNvPr id="31" name="TextBox 78"/>
            <p:cNvSpPr txBox="1">
              <a:spLocks noChangeArrowheads="1"/>
            </p:cNvSpPr>
            <p:nvPr/>
          </p:nvSpPr>
          <p:spPr bwMode="auto">
            <a:xfrm>
              <a:off x="-64588" y="5475566"/>
              <a:ext cx="2743200" cy="91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1993</a:t>
              </a:r>
            </a:p>
            <a:p>
              <a:pPr algn="ctr" eaLnBrk="1" hangingPunct="1"/>
              <a:r>
                <a:rPr lang="en-US" altLang="en-US" sz="1500" dirty="0">
                  <a:latin typeface="Franklin Gothic Book" pitchFamily="34" charset="0"/>
                </a:rPr>
                <a:t>US </a:t>
              </a:r>
              <a:r>
                <a:rPr lang="en-US" altLang="en-US" sz="1500" dirty="0" smtClean="0">
                  <a:latin typeface="Franklin Gothic Book" pitchFamily="34" charset="0"/>
                </a:rPr>
                <a:t>Wind Power </a:t>
              </a:r>
              <a:r>
                <a:rPr lang="en-US" altLang="en-US" sz="1500" dirty="0">
                  <a:latin typeface="Franklin Gothic Book" pitchFamily="34" charset="0"/>
                </a:rPr>
                <a:t>developed </a:t>
              </a:r>
            </a:p>
            <a:p>
              <a:pPr algn="ctr" eaLnBrk="1" hangingPunct="1"/>
              <a:r>
                <a:rPr lang="en-US" altLang="en-US" sz="1500" dirty="0">
                  <a:latin typeface="Franklin Gothic Book" pitchFamily="34" charset="0"/>
                </a:rPr>
                <a:t>first commercial variable-speed wind turbine</a:t>
              </a:r>
            </a:p>
          </p:txBody>
        </p:sp>
        <p:sp>
          <p:nvSpPr>
            <p:cNvPr id="32" name="TextBox 79"/>
            <p:cNvSpPr txBox="1">
              <a:spLocks noChangeArrowheads="1"/>
            </p:cNvSpPr>
            <p:nvPr/>
          </p:nvSpPr>
          <p:spPr bwMode="auto">
            <a:xfrm>
              <a:off x="2629322" y="5403537"/>
              <a:ext cx="20066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2004</a:t>
              </a:r>
            </a:p>
            <a:p>
              <a:pPr algn="ctr" eaLnBrk="1" hangingPunct="1"/>
              <a:r>
                <a:rPr lang="en-US" altLang="en-US" sz="1500" dirty="0">
                  <a:latin typeface="Franklin Gothic Book" pitchFamily="34" charset="0"/>
                </a:rPr>
                <a:t>Electricity from </a:t>
              </a:r>
            </a:p>
            <a:p>
              <a:pPr algn="ctr" eaLnBrk="1" hangingPunct="1"/>
              <a:r>
                <a:rPr lang="en-US" altLang="en-US" sz="1500" dirty="0">
                  <a:latin typeface="Franklin Gothic Book" pitchFamily="34" charset="0"/>
                </a:rPr>
                <a:t>wind generation</a:t>
              </a:r>
            </a:p>
            <a:p>
              <a:pPr algn="ctr" eaLnBrk="1" hangingPunct="1"/>
              <a:r>
                <a:rPr lang="en-US" altLang="en-US" sz="1500" dirty="0">
                  <a:latin typeface="Franklin Gothic Book" pitchFamily="34" charset="0"/>
                </a:rPr>
                <a:t> costs 3 to 4.5 cents per kWh</a:t>
              </a:r>
            </a:p>
          </p:txBody>
        </p:sp>
        <p:sp>
          <p:nvSpPr>
            <p:cNvPr id="33" name="TextBox 80"/>
            <p:cNvSpPr txBox="1">
              <a:spLocks noChangeArrowheads="1"/>
            </p:cNvSpPr>
            <p:nvPr/>
          </p:nvSpPr>
          <p:spPr bwMode="auto">
            <a:xfrm>
              <a:off x="4483935" y="5462503"/>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2013</a:t>
              </a:r>
            </a:p>
            <a:p>
              <a:pPr algn="ctr" eaLnBrk="1" hangingPunct="1"/>
              <a:r>
                <a:rPr lang="en-US" altLang="en-US" sz="1500" dirty="0">
                  <a:latin typeface="Franklin Gothic Book" pitchFamily="34" charset="0"/>
                </a:rPr>
                <a:t>Wind power provided</a:t>
              </a:r>
            </a:p>
            <a:p>
              <a:pPr algn="ctr" eaLnBrk="1" hangingPunct="1"/>
              <a:r>
                <a:rPr lang="en-US" altLang="en-US" sz="1500" dirty="0">
                  <a:latin typeface="Franklin Gothic Book" pitchFamily="34" charset="0"/>
                </a:rPr>
                <a:t>over 17% of renewable</a:t>
              </a:r>
            </a:p>
            <a:p>
              <a:pPr algn="ctr" eaLnBrk="1" hangingPunct="1"/>
              <a:r>
                <a:rPr lang="en-US" altLang="en-US" sz="1500" dirty="0">
                  <a:latin typeface="Franklin Gothic Book" pitchFamily="34" charset="0"/>
                </a:rPr>
                <a:t>energy used in US</a:t>
              </a:r>
            </a:p>
          </p:txBody>
        </p:sp>
      </p:grpSp>
      <p:cxnSp>
        <p:nvCxnSpPr>
          <p:cNvPr id="39" name="Straight Connector 38">
            <a:extLst>
              <a:ext uri="{FF2B5EF4-FFF2-40B4-BE49-F238E27FC236}">
                <a16:creationId xmlns:a16="http://schemas.microsoft.com/office/drawing/2014/main" xmlns="" id="{2DA0F7EF-18FC-44DE-8870-E46CAD7AF1BC}"/>
              </a:ext>
            </a:extLst>
          </p:cNvPr>
          <p:cNvCxnSpPr/>
          <p:nvPr/>
        </p:nvCxnSpPr>
        <p:spPr>
          <a:xfrm rot="16200000" flipH="1">
            <a:off x="9716662" y="4715915"/>
            <a:ext cx="339504" cy="3912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80">
            <a:extLst>
              <a:ext uri="{FF2B5EF4-FFF2-40B4-BE49-F238E27FC236}">
                <a16:creationId xmlns:a16="http://schemas.microsoft.com/office/drawing/2014/main" xmlns="" id="{72698591-6910-451F-B965-B10C811295E4}"/>
              </a:ext>
            </a:extLst>
          </p:cNvPr>
          <p:cNvSpPr txBox="1">
            <a:spLocks noChangeArrowheads="1"/>
          </p:cNvSpPr>
          <p:nvPr/>
        </p:nvSpPr>
        <p:spPr bwMode="auto">
          <a:xfrm>
            <a:off x="8721829" y="5132119"/>
            <a:ext cx="2836519"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2016</a:t>
            </a:r>
          </a:p>
          <a:p>
            <a:pPr algn="ctr" eaLnBrk="1" hangingPunct="1"/>
            <a:r>
              <a:rPr lang="en-US" altLang="en-US" sz="1500" dirty="0">
                <a:latin typeface="Franklin Gothic Book" pitchFamily="34" charset="0"/>
              </a:rPr>
              <a:t>Block Island Offshore Wind Farm was brought online (US’s first offshore wind farm)</a:t>
            </a:r>
          </a:p>
        </p:txBody>
      </p:sp>
    </p:spTree>
    <p:extLst>
      <p:ext uri="{BB962C8B-B14F-4D97-AF65-F5344CB8AC3E}">
        <p14:creationId xmlns:p14="http://schemas.microsoft.com/office/powerpoint/2010/main" xmlns="" val="824443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967701" cy="914400"/>
          </a:xfrm>
        </p:spPr>
        <p:txBody>
          <a:bodyPr>
            <a:normAutofit fontScale="90000"/>
          </a:bodyPr>
          <a:lstStyle/>
          <a:p>
            <a:r>
              <a:rPr lang="en-US" sz="3600" b="1" dirty="0" smtClean="0"/>
              <a:t>Why Wind Energy?</a:t>
            </a:r>
            <a:endParaRPr lang="en-IN" sz="3600" b="1" dirty="0"/>
          </a:p>
        </p:txBody>
      </p:sp>
      <p:sp>
        <p:nvSpPr>
          <p:cNvPr id="3" name="Content Placeholder 2"/>
          <p:cNvSpPr>
            <a:spLocks noGrp="1"/>
          </p:cNvSpPr>
          <p:nvPr>
            <p:ph idx="1"/>
          </p:nvPr>
        </p:nvSpPr>
        <p:spPr>
          <a:xfrm>
            <a:off x="74874" y="1276985"/>
            <a:ext cx="5419477" cy="4351338"/>
          </a:xfrm>
        </p:spPr>
        <p:txBody>
          <a:bodyPr>
            <a:normAutofit lnSpcReduction="10000"/>
          </a:bodyPr>
          <a:lstStyle/>
          <a:p>
            <a:pPr marL="0" indent="0">
              <a:buNone/>
            </a:pPr>
            <a:r>
              <a:rPr lang="en-IN" dirty="0" smtClean="0"/>
              <a:t>Clean, zero emissions</a:t>
            </a:r>
          </a:p>
          <a:p>
            <a:pPr lvl="1"/>
            <a:r>
              <a:rPr lang="en-IN" dirty="0" smtClean="0"/>
              <a:t>NOx, SO2, CO, CO2</a:t>
            </a:r>
          </a:p>
          <a:p>
            <a:pPr lvl="1"/>
            <a:r>
              <a:rPr lang="en-IN" dirty="0" smtClean="0"/>
              <a:t>Air quality, water quality</a:t>
            </a:r>
          </a:p>
          <a:p>
            <a:pPr lvl="1"/>
            <a:r>
              <a:rPr lang="en-IN" dirty="0" smtClean="0"/>
              <a:t>Climate change</a:t>
            </a:r>
          </a:p>
          <a:p>
            <a:pPr marL="457200" lvl="1" indent="0">
              <a:buNone/>
            </a:pPr>
            <a:endParaRPr lang="en-IN" dirty="0" smtClean="0"/>
          </a:p>
          <a:p>
            <a:pPr marL="0" indent="0">
              <a:buNone/>
            </a:pPr>
            <a:r>
              <a:rPr lang="en-IN" dirty="0" smtClean="0"/>
              <a:t>Reduce fossil fuel dependence</a:t>
            </a:r>
          </a:p>
          <a:p>
            <a:pPr lvl="1"/>
            <a:r>
              <a:rPr lang="en-IN" dirty="0" smtClean="0"/>
              <a:t>Energy independence</a:t>
            </a:r>
          </a:p>
          <a:p>
            <a:pPr lvl="1"/>
            <a:r>
              <a:rPr lang="en-IN" dirty="0" smtClean="0"/>
              <a:t>Domestic energy—national security</a:t>
            </a:r>
          </a:p>
          <a:p>
            <a:pPr marL="457200" lvl="1" indent="0">
              <a:buNone/>
            </a:pPr>
            <a:endParaRPr lang="en-IN" dirty="0" smtClean="0"/>
          </a:p>
          <a:p>
            <a:pPr marL="0" indent="0">
              <a:buNone/>
            </a:pPr>
            <a:r>
              <a:rPr lang="en-IN" dirty="0" smtClean="0"/>
              <a:t>Renewable</a:t>
            </a:r>
          </a:p>
          <a:p>
            <a:pPr lvl="1"/>
            <a:r>
              <a:rPr lang="en-IN" dirty="0" smtClean="0"/>
              <a:t>No fuel-price volatility</a:t>
            </a:r>
          </a:p>
          <a:p>
            <a:endParaRPr lang="en-IN" dirty="0"/>
          </a:p>
        </p:txBody>
      </p:sp>
      <p:pic>
        <p:nvPicPr>
          <p:cNvPr id="4" name="Picture 3"/>
          <p:cNvPicPr>
            <a:picLocks noChangeAspect="1"/>
          </p:cNvPicPr>
          <p:nvPr/>
        </p:nvPicPr>
        <p:blipFill>
          <a:blip r:embed="rId2"/>
          <a:stretch>
            <a:fillRect/>
          </a:stretch>
        </p:blipFill>
        <p:spPr>
          <a:xfrm>
            <a:off x="6077182" y="-594"/>
            <a:ext cx="6114818" cy="6858594"/>
          </a:xfrm>
          <a:prstGeom prst="rect">
            <a:avLst/>
          </a:prstGeom>
        </p:spPr>
      </p:pic>
    </p:spTree>
    <p:extLst>
      <p:ext uri="{BB962C8B-B14F-4D97-AF65-F5344CB8AC3E}">
        <p14:creationId xmlns:p14="http://schemas.microsoft.com/office/powerpoint/2010/main" xmlns="" val="1414689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54157"/>
          </a:xfrm>
        </p:spPr>
        <p:txBody>
          <a:bodyPr>
            <a:normAutofit fontScale="90000"/>
          </a:bodyPr>
          <a:lstStyle/>
          <a:p>
            <a:r>
              <a:rPr lang="en-US" b="1" dirty="0" smtClean="0"/>
              <a:t>Renewable Electric Capacity Worldwide</a:t>
            </a:r>
            <a:endParaRPr lang="en-IN" b="1" dirty="0"/>
          </a:p>
        </p:txBody>
      </p:sp>
      <p:pic>
        <p:nvPicPr>
          <p:cNvPr id="4" name="Content Placeholder 3"/>
          <p:cNvPicPr>
            <a:picLocks noGrp="1" noChangeAspect="1"/>
          </p:cNvPicPr>
          <p:nvPr>
            <p:ph idx="1"/>
          </p:nvPr>
        </p:nvPicPr>
        <p:blipFill>
          <a:blip r:embed="rId2"/>
          <a:stretch>
            <a:fillRect/>
          </a:stretch>
        </p:blipFill>
        <p:spPr>
          <a:xfrm>
            <a:off x="1404000" y="895323"/>
            <a:ext cx="9322309" cy="4714190"/>
          </a:xfrm>
          <a:prstGeom prst="rect">
            <a:avLst/>
          </a:prstGeom>
        </p:spPr>
      </p:pic>
      <p:sp>
        <p:nvSpPr>
          <p:cNvPr id="5" name="TextBox 4"/>
          <p:cNvSpPr txBox="1"/>
          <p:nvPr/>
        </p:nvSpPr>
        <p:spPr>
          <a:xfrm>
            <a:off x="2130950" y="5858505"/>
            <a:ext cx="8086477" cy="646331"/>
          </a:xfrm>
          <a:prstGeom prst="rect">
            <a:avLst/>
          </a:prstGeom>
          <a:noFill/>
        </p:spPr>
        <p:txBody>
          <a:bodyPr wrap="square" rtlCol="0">
            <a:spAutoFit/>
          </a:bodyPr>
          <a:lstStyle/>
          <a:p>
            <a:r>
              <a:rPr lang="en-US" altLang="en-US" dirty="0" smtClean="0"/>
              <a:t>Wind energy is one of the fastest growing energy resources in the world.  </a:t>
            </a:r>
          </a:p>
          <a:p>
            <a:r>
              <a:rPr lang="en-US" altLang="en-US" dirty="0" smtClean="0"/>
              <a:t>U.S. wind electricity capacity grew 8.2 GW in 2016</a:t>
            </a:r>
            <a:endParaRPr lang="en-IN" dirty="0"/>
          </a:p>
        </p:txBody>
      </p:sp>
    </p:spTree>
    <p:extLst>
      <p:ext uri="{BB962C8B-B14F-4D97-AF65-F5344CB8AC3E}">
        <p14:creationId xmlns:p14="http://schemas.microsoft.com/office/powerpoint/2010/main" xmlns="" val="703972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3913"/>
          </a:xfrm>
        </p:spPr>
        <p:txBody>
          <a:bodyPr>
            <a:normAutofit fontScale="90000"/>
          </a:bodyPr>
          <a:lstStyle/>
          <a:p>
            <a:r>
              <a:rPr lang="en-US" b="1" dirty="0" smtClean="0"/>
              <a:t>U.S. Electricity Generation from Non-Hydro Renewables</a:t>
            </a:r>
            <a:endParaRPr lang="en-IN" b="1" dirty="0"/>
          </a:p>
        </p:txBody>
      </p:sp>
      <p:pic>
        <p:nvPicPr>
          <p:cNvPr id="4" name="Content Placeholder 3"/>
          <p:cNvPicPr>
            <a:picLocks noGrp="1" noChangeAspect="1"/>
          </p:cNvPicPr>
          <p:nvPr>
            <p:ph idx="1"/>
          </p:nvPr>
        </p:nvPicPr>
        <p:blipFill>
          <a:blip r:embed="rId2"/>
          <a:stretch>
            <a:fillRect/>
          </a:stretch>
        </p:blipFill>
        <p:spPr>
          <a:xfrm>
            <a:off x="5509840" y="1126145"/>
            <a:ext cx="6682160" cy="4866410"/>
          </a:xfrm>
          <a:prstGeom prst="rect">
            <a:avLst/>
          </a:prstGeom>
        </p:spPr>
      </p:pic>
      <p:sp>
        <p:nvSpPr>
          <p:cNvPr id="5" name="TextBox 4"/>
          <p:cNvSpPr txBox="1"/>
          <p:nvPr/>
        </p:nvSpPr>
        <p:spPr>
          <a:xfrm>
            <a:off x="151075" y="2035534"/>
            <a:ext cx="4524293" cy="1846659"/>
          </a:xfrm>
          <a:prstGeom prst="rect">
            <a:avLst/>
          </a:prstGeom>
          <a:noFill/>
        </p:spPr>
        <p:txBody>
          <a:bodyPr wrap="square" rtlCol="0">
            <a:spAutoFit/>
          </a:bodyPr>
          <a:lstStyle/>
          <a:p>
            <a:pPr algn="just"/>
            <a:r>
              <a:rPr lang="en-US" sz="2400" dirty="0" smtClean="0"/>
              <a:t>In the past several years wind has shown tremendous growth as a source for electricity among renewables in the United states. </a:t>
            </a:r>
          </a:p>
          <a:p>
            <a:pPr algn="just"/>
            <a:endParaRPr lang="en-IN" dirty="0"/>
          </a:p>
        </p:txBody>
      </p:sp>
    </p:spTree>
    <p:extLst>
      <p:ext uri="{BB962C8B-B14F-4D97-AF65-F5344CB8AC3E}">
        <p14:creationId xmlns:p14="http://schemas.microsoft.com/office/powerpoint/2010/main" xmlns="" val="967511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71277"/>
          </a:xfrm>
        </p:spPr>
        <p:txBody>
          <a:bodyPr/>
          <a:lstStyle/>
          <a:p>
            <a:r>
              <a:rPr lang="en-US" b="1" dirty="0"/>
              <a:t>WORLD WIND POWER CAPACITY </a:t>
            </a:r>
            <a:endParaRPr lang="en-IN" b="1" dirty="0"/>
          </a:p>
        </p:txBody>
      </p:sp>
      <p:pic>
        <p:nvPicPr>
          <p:cNvPr id="4" name="Content Placeholder 3"/>
          <p:cNvPicPr>
            <a:picLocks noGrp="1" noChangeAspect="1"/>
          </p:cNvPicPr>
          <p:nvPr>
            <p:ph idx="1"/>
          </p:nvPr>
        </p:nvPicPr>
        <p:blipFill>
          <a:blip r:embed="rId2"/>
          <a:stretch>
            <a:fillRect/>
          </a:stretch>
        </p:blipFill>
        <p:spPr>
          <a:xfrm>
            <a:off x="191665" y="771277"/>
            <a:ext cx="6819286" cy="3339547"/>
          </a:xfrm>
          <a:prstGeom prst="rect">
            <a:avLst/>
          </a:prstGeom>
        </p:spPr>
      </p:pic>
      <p:pic>
        <p:nvPicPr>
          <p:cNvPr id="5" name="Picture 4"/>
          <p:cNvPicPr>
            <a:picLocks noChangeAspect="1"/>
          </p:cNvPicPr>
          <p:nvPr/>
        </p:nvPicPr>
        <p:blipFill>
          <a:blip r:embed="rId3"/>
          <a:stretch>
            <a:fillRect/>
          </a:stretch>
        </p:blipFill>
        <p:spPr>
          <a:xfrm>
            <a:off x="6983031" y="2266122"/>
            <a:ext cx="5208969" cy="4591878"/>
          </a:xfrm>
          <a:prstGeom prst="rect">
            <a:avLst/>
          </a:prstGeom>
        </p:spPr>
      </p:pic>
    </p:spTree>
    <p:extLst>
      <p:ext uri="{BB962C8B-B14F-4D97-AF65-F5344CB8AC3E}">
        <p14:creationId xmlns:p14="http://schemas.microsoft.com/office/powerpoint/2010/main" xmlns="" val="3258602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136543" cy="580444"/>
          </a:xfrm>
        </p:spPr>
        <p:txBody>
          <a:bodyPr>
            <a:normAutofit fontScale="90000"/>
          </a:bodyPr>
          <a:lstStyle/>
          <a:p>
            <a:r>
              <a:rPr lang="en-US" sz="3200" b="1" dirty="0" smtClean="0">
                <a:latin typeface="+mn-lt"/>
              </a:rPr>
              <a:t>Sun-Sentinel, August 26, 2007</a:t>
            </a:r>
            <a:endParaRPr lang="en-IN" sz="3200" b="1" dirty="0">
              <a:latin typeface="+mn-lt"/>
            </a:endParaRPr>
          </a:p>
        </p:txBody>
      </p:sp>
      <p:sp>
        <p:nvSpPr>
          <p:cNvPr id="3" name="Content Placeholder 2"/>
          <p:cNvSpPr>
            <a:spLocks noGrp="1"/>
          </p:cNvSpPr>
          <p:nvPr>
            <p:ph idx="1"/>
          </p:nvPr>
        </p:nvSpPr>
        <p:spPr>
          <a:xfrm>
            <a:off x="74875" y="871469"/>
            <a:ext cx="5339963" cy="4351338"/>
          </a:xfrm>
        </p:spPr>
        <p:txBody>
          <a:bodyPr>
            <a:normAutofit/>
          </a:bodyPr>
          <a:lstStyle/>
          <a:p>
            <a:pPr algn="just"/>
            <a:r>
              <a:rPr lang="en-US" sz="2400" dirty="0"/>
              <a:t>In a recent report, the DOE said the nation’s wind-power capacity increased by 27 percent in 2006, and that the United States had the fastest-growing wind-power capacity in the world in 2005  and 2006. </a:t>
            </a:r>
          </a:p>
          <a:p>
            <a:pPr algn="just"/>
            <a:r>
              <a:rPr lang="en-US" sz="2400" dirty="0"/>
              <a:t>Still, despite wind farms now operating in 36 states, wind  accounts for less than 1 percent of the U.S. power supply.  </a:t>
            </a:r>
          </a:p>
          <a:p>
            <a:pPr marL="0" indent="0" algn="just">
              <a:buNone/>
            </a:pPr>
            <a:r>
              <a:rPr lang="en-US" sz="2400" dirty="0"/>
              <a:t> [Now up to 3.8%.]</a:t>
            </a:r>
          </a:p>
          <a:p>
            <a:endParaRPr lang="en-IN" dirty="0"/>
          </a:p>
        </p:txBody>
      </p:sp>
      <p:sp>
        <p:nvSpPr>
          <p:cNvPr id="4" name="TextBox 3"/>
          <p:cNvSpPr txBox="1"/>
          <p:nvPr/>
        </p:nvSpPr>
        <p:spPr>
          <a:xfrm>
            <a:off x="5883965" y="1"/>
            <a:ext cx="6209971" cy="6771084"/>
          </a:xfrm>
          <a:prstGeom prst="rect">
            <a:avLst/>
          </a:prstGeom>
          <a:noFill/>
        </p:spPr>
        <p:txBody>
          <a:bodyPr wrap="square" rtlCol="0">
            <a:spAutoFit/>
          </a:bodyPr>
          <a:lstStyle/>
          <a:p>
            <a:r>
              <a:rPr lang="en-US" sz="3200" b="1" dirty="0"/>
              <a:t>2008 – </a:t>
            </a:r>
            <a:r>
              <a:rPr lang="en-US" sz="3200" b="1" dirty="0" smtClean="0"/>
              <a:t>2018 </a:t>
            </a:r>
            <a:r>
              <a:rPr lang="en-US" sz="3200" b="1" dirty="0"/>
              <a:t>Green Energy Era</a:t>
            </a:r>
            <a:endParaRPr lang="en-US" sz="3200" b="1" dirty="0" smtClean="0"/>
          </a:p>
          <a:p>
            <a:endParaRPr lang="en-US" dirty="0"/>
          </a:p>
          <a:p>
            <a:r>
              <a:rPr lang="en-US" dirty="0" smtClean="0"/>
              <a:t> </a:t>
            </a:r>
            <a:r>
              <a:rPr lang="en-US" sz="2400" dirty="0" smtClean="0"/>
              <a:t>WT boom times all over the world  Europe, US, India, China, Australia, New Zealand</a:t>
            </a:r>
          </a:p>
          <a:p>
            <a:pPr marL="285750" indent="-285750">
              <a:buFont typeface="Wingdings" panose="05000000000000000000" pitchFamily="2" charset="2"/>
              <a:buChar char="§"/>
            </a:pPr>
            <a:r>
              <a:rPr lang="en-US" sz="2400" dirty="0" smtClean="0"/>
              <a:t>In the US, unprecedented federal and state government support to further WT development (tax credit, research funding, development grants and loans to industries)</a:t>
            </a:r>
          </a:p>
          <a:p>
            <a:pPr marL="285750" indent="-285750">
              <a:buFont typeface="Wingdings" panose="05000000000000000000" pitchFamily="2" charset="2"/>
              <a:buChar char="§"/>
            </a:pPr>
            <a:endParaRPr lang="en-US" sz="2400" dirty="0" smtClean="0"/>
          </a:p>
          <a:p>
            <a:pPr marL="285750" indent="-285750">
              <a:buFont typeface="Wingdings" panose="05000000000000000000" pitchFamily="2" charset="2"/>
              <a:buChar char="§"/>
            </a:pPr>
            <a:r>
              <a:rPr lang="en-US" sz="2400" dirty="0" smtClean="0"/>
              <a:t>Emergence of WT- technician training programs through community colleges.</a:t>
            </a:r>
          </a:p>
          <a:p>
            <a:pPr marL="285750" indent="-285750">
              <a:buFont typeface="Wingdings" panose="05000000000000000000" pitchFamily="2" charset="2"/>
              <a:buChar char="§"/>
            </a:pPr>
            <a:endParaRPr lang="en-US" sz="2400" dirty="0" smtClean="0"/>
          </a:p>
          <a:p>
            <a:pPr marL="285750" indent="-285750">
              <a:buFont typeface="Wingdings" panose="05000000000000000000" pitchFamily="2" charset="2"/>
              <a:buChar char="§"/>
            </a:pPr>
            <a:r>
              <a:rPr lang="en-US" sz="2400" dirty="0" smtClean="0"/>
              <a:t>By end of 2015, U.S. had 74,471 MW installed power,</a:t>
            </a:r>
            <a:br>
              <a:rPr lang="en-US" sz="2400" dirty="0" smtClean="0"/>
            </a:br>
            <a:r>
              <a:rPr lang="en-US" sz="2400" dirty="0" smtClean="0"/>
              <a:t>which is 4% of U.S. total.  [Could be 20% by 2030, 25% by 2035, 30% by 2050.] </a:t>
            </a:r>
          </a:p>
          <a:p>
            <a:pPr marL="285750" indent="-285750">
              <a:buFont typeface="Wingdings" panose="05000000000000000000" pitchFamily="2" charset="2"/>
              <a:buChar char="§"/>
            </a:pPr>
            <a:endParaRPr lang="en-US" sz="2400" dirty="0" smtClean="0"/>
          </a:p>
          <a:p>
            <a:pPr marL="285750" indent="-285750">
              <a:buFont typeface="Wingdings" panose="05000000000000000000" pitchFamily="2" charset="2"/>
              <a:buChar char="§"/>
            </a:pPr>
            <a:r>
              <a:rPr lang="en-US" sz="2400" dirty="0" smtClean="0"/>
              <a:t>Denmark is now 41.1% wind, 50% by 2020</a:t>
            </a:r>
            <a:endParaRPr lang="en-US" sz="2400" dirty="0"/>
          </a:p>
        </p:txBody>
      </p:sp>
    </p:spTree>
    <p:extLst>
      <p:ext uri="{BB962C8B-B14F-4D97-AF65-F5344CB8AC3E}">
        <p14:creationId xmlns:p14="http://schemas.microsoft.com/office/powerpoint/2010/main" xmlns="" val="34843693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3167</Words>
  <Application>Microsoft Office PowerPoint</Application>
  <PresentationFormat>Custom</PresentationFormat>
  <Paragraphs>375</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Wind Energy Conversion Systems </vt:lpstr>
      <vt:lpstr>What Makes Wind</vt:lpstr>
      <vt:lpstr>Global Wind Patterns</vt:lpstr>
      <vt:lpstr>History of Wind Energy</vt:lpstr>
      <vt:lpstr>Why Wind Energy?</vt:lpstr>
      <vt:lpstr>Renewable Electric Capacity Worldwide</vt:lpstr>
      <vt:lpstr>U.S. Electricity Generation from Non-Hydro Renewables</vt:lpstr>
      <vt:lpstr>WORLD WIND POWER CAPACITY </vt:lpstr>
      <vt:lpstr>Sun-Sentinel, August 26, 2007</vt:lpstr>
      <vt:lpstr>December 14, 2009 (Wall Street Journal)</vt:lpstr>
      <vt:lpstr>Top Wind Power Producing States, 2016</vt:lpstr>
      <vt:lpstr>  Wind Energy Regions in India  </vt:lpstr>
      <vt:lpstr>Wind Energy Regions in India</vt:lpstr>
      <vt:lpstr>China Leads the World in Wind Capacity</vt:lpstr>
      <vt:lpstr>Classification of wind mill</vt:lpstr>
      <vt:lpstr>HAWT: </vt:lpstr>
      <vt:lpstr>Slide 17</vt:lpstr>
      <vt:lpstr>Large Wind Turbines</vt:lpstr>
      <vt:lpstr>VAWT</vt:lpstr>
      <vt:lpstr>Slide 20</vt:lpstr>
      <vt:lpstr>Main Components of a wind-mill</vt:lpstr>
      <vt:lpstr>Slide 22</vt:lpstr>
      <vt:lpstr>Slide 23</vt:lpstr>
      <vt:lpstr>Slide 24</vt:lpstr>
      <vt:lpstr>Slide 25</vt:lpstr>
      <vt:lpstr>Slide 26</vt:lpstr>
      <vt:lpstr>Operating Characteristics of wind mills</vt:lpstr>
      <vt:lpstr>Slide 28</vt:lpstr>
      <vt:lpstr>Slide 29</vt:lpstr>
      <vt:lpstr>Mathematical Expression Governing Wind Power</vt:lpstr>
      <vt:lpstr>Slide 31</vt:lpstr>
      <vt:lpstr>Slide 32</vt:lpstr>
      <vt:lpstr>Remarks</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energy conversion systems</dc:title>
  <dc:creator>deep sutaria</dc:creator>
  <cp:lastModifiedBy>a</cp:lastModifiedBy>
  <cp:revision>42</cp:revision>
  <dcterms:created xsi:type="dcterms:W3CDTF">2019-11-18T08:33:48Z</dcterms:created>
  <dcterms:modified xsi:type="dcterms:W3CDTF">2019-11-26T09:34:34Z</dcterms:modified>
</cp:coreProperties>
</file>